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58"/>
  </p:notesMasterIdLst>
  <p:handoutMasterIdLst>
    <p:handoutMasterId r:id="rId59"/>
  </p:handoutMasterIdLst>
  <p:sldIdLst>
    <p:sldId id="331" r:id="rId2"/>
    <p:sldId id="332" r:id="rId3"/>
    <p:sldId id="333" r:id="rId4"/>
    <p:sldId id="390" r:id="rId5"/>
    <p:sldId id="391" r:id="rId6"/>
    <p:sldId id="335" r:id="rId7"/>
    <p:sldId id="340" r:id="rId8"/>
    <p:sldId id="396" r:id="rId9"/>
    <p:sldId id="342" r:id="rId10"/>
    <p:sldId id="397" r:id="rId11"/>
    <p:sldId id="345" r:id="rId12"/>
    <p:sldId id="350" r:id="rId13"/>
    <p:sldId id="351" r:id="rId14"/>
    <p:sldId id="352" r:id="rId15"/>
    <p:sldId id="353" r:id="rId16"/>
    <p:sldId id="354" r:id="rId17"/>
    <p:sldId id="374" r:id="rId18"/>
    <p:sldId id="355" r:id="rId19"/>
    <p:sldId id="403" r:id="rId20"/>
    <p:sldId id="410" r:id="rId21"/>
    <p:sldId id="411" r:id="rId22"/>
    <p:sldId id="404" r:id="rId23"/>
    <p:sldId id="412" r:id="rId24"/>
    <p:sldId id="413" r:id="rId25"/>
    <p:sldId id="414" r:id="rId26"/>
    <p:sldId id="415" r:id="rId27"/>
    <p:sldId id="416" r:id="rId28"/>
    <p:sldId id="406" r:id="rId29"/>
    <p:sldId id="407" r:id="rId30"/>
    <p:sldId id="408" r:id="rId31"/>
    <p:sldId id="409" r:id="rId32"/>
    <p:sldId id="402" r:id="rId33"/>
    <p:sldId id="358" r:id="rId34"/>
    <p:sldId id="359" r:id="rId35"/>
    <p:sldId id="360" r:id="rId36"/>
    <p:sldId id="361" r:id="rId37"/>
    <p:sldId id="362" r:id="rId38"/>
    <p:sldId id="417" r:id="rId39"/>
    <p:sldId id="363" r:id="rId40"/>
    <p:sldId id="364" r:id="rId41"/>
    <p:sldId id="424" r:id="rId42"/>
    <p:sldId id="421" r:id="rId43"/>
    <p:sldId id="419" r:id="rId44"/>
    <p:sldId id="422" r:id="rId45"/>
    <p:sldId id="420" r:id="rId46"/>
    <p:sldId id="423" r:id="rId47"/>
    <p:sldId id="365" r:id="rId48"/>
    <p:sldId id="366" r:id="rId49"/>
    <p:sldId id="388" r:id="rId50"/>
    <p:sldId id="368" r:id="rId51"/>
    <p:sldId id="375" r:id="rId52"/>
    <p:sldId id="369" r:id="rId53"/>
    <p:sldId id="370" r:id="rId54"/>
    <p:sldId id="371" r:id="rId55"/>
    <p:sldId id="425" r:id="rId56"/>
    <p:sldId id="372" r:id="rId57"/>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6" autoAdjust="0"/>
    <p:restoredTop sz="94667" autoAdjust="0"/>
  </p:normalViewPr>
  <p:slideViewPr>
    <p:cSldViewPr snapToGrid="0">
      <p:cViewPr varScale="1">
        <p:scale>
          <a:sx n="70" d="100"/>
          <a:sy n="70" d="100"/>
        </p:scale>
        <p:origin x="1080" y="43"/>
      </p:cViewPr>
      <p:guideLst>
        <p:guide orient="horz" pos="816"/>
        <p:guide pos="440"/>
      </p:guideLst>
    </p:cSldViewPr>
  </p:slideViewPr>
  <p:outlineViewPr>
    <p:cViewPr>
      <p:scale>
        <a:sx n="33" d="100"/>
        <a:sy n="33" d="100"/>
      </p:scale>
      <p:origin x="72"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4" d="100"/>
          <a:sy n="64" d="100"/>
        </p:scale>
        <p:origin x="314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95D88FD-D8E5-0F4B-8B6A-C0AF2AACAA23}"/>
              </a:ext>
            </a:extLst>
          </p:cNvPr>
          <p:cNvSpPr>
            <a:spLocks noGrp="1" noChangeArrowheads="1"/>
          </p:cNvSpPr>
          <p:nvPr>
            <p:ph type="hdr" sz="quarter"/>
          </p:nvPr>
        </p:nvSpPr>
        <p:spPr bwMode="auto">
          <a:xfrm>
            <a:off x="0" y="0"/>
            <a:ext cx="3106738"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defTabSz="89146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FF573758-7012-0B4D-9B3A-D098DA4D7511}"/>
              </a:ext>
            </a:extLst>
          </p:cNvPr>
          <p:cNvSpPr>
            <a:spLocks noGrp="1" noChangeArrowheads="1"/>
          </p:cNvSpPr>
          <p:nvPr>
            <p:ph type="dt" sz="quarter" idx="1"/>
          </p:nvPr>
        </p:nvSpPr>
        <p:spPr bwMode="auto">
          <a:xfrm>
            <a:off x="3994150" y="0"/>
            <a:ext cx="3105150"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algn="r" defTabSz="89146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B6B2BEB9-0F9E-B243-8360-DB43F3C0C76D}"/>
              </a:ext>
            </a:extLst>
          </p:cNvPr>
          <p:cNvSpPr>
            <a:spLocks noGrp="1" noChangeArrowheads="1"/>
          </p:cNvSpPr>
          <p:nvPr>
            <p:ph type="ftr" sz="quarter" idx="2"/>
          </p:nvPr>
        </p:nvSpPr>
        <p:spPr bwMode="auto">
          <a:xfrm>
            <a:off x="0" y="8939213"/>
            <a:ext cx="3106738"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defTabSz="89146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203A40A3-4D3B-FF44-AD05-2AA6E1C15915}"/>
              </a:ext>
            </a:extLst>
          </p:cNvPr>
          <p:cNvSpPr>
            <a:spLocks noGrp="1" noChangeArrowheads="1"/>
          </p:cNvSpPr>
          <p:nvPr>
            <p:ph type="sldNum" sz="quarter" idx="3"/>
          </p:nvPr>
        </p:nvSpPr>
        <p:spPr bwMode="auto">
          <a:xfrm>
            <a:off x="3994150" y="8939213"/>
            <a:ext cx="3105150"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algn="r" defTabSz="890588">
              <a:defRPr sz="1100">
                <a:latin typeface="Helvetica" pitchFamily="2" charset="0"/>
              </a:defRPr>
            </a:lvl1pPr>
          </a:lstStyle>
          <a:p>
            <a:pPr>
              <a:defRPr/>
            </a:pPr>
            <a:fld id="{AF2B2D61-E59A-48E6-9642-5F5F6D72962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5F83B4-EC33-4C45-98AE-15088725453F}"/>
              </a:ext>
            </a:extLst>
          </p:cNvPr>
          <p:cNvSpPr>
            <a:spLocks noGrp="1" noChangeArrowheads="1"/>
          </p:cNvSpPr>
          <p:nvPr>
            <p:ph type="hdr" sz="quarter"/>
          </p:nvPr>
        </p:nvSpPr>
        <p:spPr bwMode="auto">
          <a:xfrm>
            <a:off x="0"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defTabSz="939909">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00EB80FD-665E-DC46-B336-F35D9D36066B}"/>
              </a:ext>
            </a:extLst>
          </p:cNvPr>
          <p:cNvSpPr>
            <a:spLocks noGrp="1" noChangeArrowheads="1"/>
          </p:cNvSpPr>
          <p:nvPr>
            <p:ph type="dt" idx="1"/>
          </p:nvPr>
        </p:nvSpPr>
        <p:spPr bwMode="auto">
          <a:xfrm>
            <a:off x="4016375"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algn="r" defTabSz="939909">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4972B396-EED2-4CEE-8D66-96216659B08D}"/>
              </a:ext>
            </a:extLst>
          </p:cNvPr>
          <p:cNvSpPr>
            <a:spLocks noGrp="1" noRot="1" noChangeAspect="1" noChangeArrowheads="1" noTextEdit="1"/>
          </p:cNvSpPr>
          <p:nvPr>
            <p:ph type="sldImg" idx="2"/>
          </p:nvPr>
        </p:nvSpPr>
        <p:spPr bwMode="auto">
          <a:xfrm>
            <a:off x="1200150" y="704850"/>
            <a:ext cx="4687888"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82DEEADB-625E-614E-A918-960F0A077CE0}"/>
              </a:ext>
            </a:extLst>
          </p:cNvPr>
          <p:cNvSpPr>
            <a:spLocks noGrp="1" noChangeArrowheads="1"/>
          </p:cNvSpPr>
          <p:nvPr>
            <p:ph type="body" sz="quarter" idx="3"/>
          </p:nvPr>
        </p:nvSpPr>
        <p:spPr bwMode="auto">
          <a:xfrm>
            <a:off x="944563" y="4452938"/>
            <a:ext cx="5197475" cy="4214812"/>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A27CD797-3726-9249-8DF8-F39616DEED60}"/>
              </a:ext>
            </a:extLst>
          </p:cNvPr>
          <p:cNvSpPr>
            <a:spLocks noGrp="1" noChangeArrowheads="1"/>
          </p:cNvSpPr>
          <p:nvPr>
            <p:ph type="ftr" sz="quarter" idx="4"/>
          </p:nvPr>
        </p:nvSpPr>
        <p:spPr bwMode="auto">
          <a:xfrm>
            <a:off x="0"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defTabSz="939909">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0780B63F-2F39-8C4E-813F-A3C0340A0BD8}"/>
              </a:ext>
            </a:extLst>
          </p:cNvPr>
          <p:cNvSpPr>
            <a:spLocks noGrp="1" noChangeArrowheads="1"/>
          </p:cNvSpPr>
          <p:nvPr>
            <p:ph type="sldNum" sz="quarter" idx="5"/>
          </p:nvPr>
        </p:nvSpPr>
        <p:spPr bwMode="auto">
          <a:xfrm>
            <a:off x="4016375"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algn="r" defTabSz="939800">
              <a:defRPr sz="1200">
                <a:latin typeface="Times New Roman" panose="02020603050405020304" pitchFamily="18" charset="0"/>
              </a:defRPr>
            </a:lvl1pPr>
          </a:lstStyle>
          <a:p>
            <a:pPr>
              <a:defRPr/>
            </a:pPr>
            <a:fld id="{D5B96C50-E87D-480E-A52F-E72210C2789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28B6E2A3-4F61-422B-AAF1-3AF3C71CA5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6F84D27-5254-4D57-BB62-A558F930D17C}" type="slidenum">
              <a:rPr lang="en-US" altLang="en-US" smtClean="0">
                <a:latin typeface="Helvetica" panose="020B0604020202020204" pitchFamily="34" charset="0"/>
              </a:rPr>
              <a:pPr/>
              <a:t>1</a:t>
            </a:fld>
            <a:endParaRPr lang="en-US" altLang="en-US">
              <a:latin typeface="Helvetica" panose="020B0604020202020204" pitchFamily="34" charset="0"/>
            </a:endParaRPr>
          </a:p>
        </p:txBody>
      </p:sp>
      <p:sp>
        <p:nvSpPr>
          <p:cNvPr id="6146" name="Rectangle 2">
            <a:extLst>
              <a:ext uri="{FF2B5EF4-FFF2-40B4-BE49-F238E27FC236}">
                <a16:creationId xmlns:a16="http://schemas.microsoft.com/office/drawing/2014/main" id="{3FE0CC63-DF50-4168-B2A2-3D21585C913D}"/>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00038093-AE51-43F2-8F04-F356EDEFD0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85900FC3-341A-4608-8405-8760849A4F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48AC5F3-E369-476B-980B-177D60CF2506}" type="slidenum">
              <a:rPr lang="en-US" altLang="en-US" smtClean="0">
                <a:latin typeface="Helvetica" panose="020B0604020202020204" pitchFamily="34" charset="0"/>
              </a:rPr>
              <a:pPr/>
              <a:t>11</a:t>
            </a:fld>
            <a:endParaRPr lang="en-US" altLang="en-US">
              <a:latin typeface="Helvetica" panose="020B0604020202020204" pitchFamily="34" charset="0"/>
            </a:endParaRPr>
          </a:p>
        </p:txBody>
      </p:sp>
      <p:sp>
        <p:nvSpPr>
          <p:cNvPr id="25602" name="Rectangle 2">
            <a:extLst>
              <a:ext uri="{FF2B5EF4-FFF2-40B4-BE49-F238E27FC236}">
                <a16:creationId xmlns:a16="http://schemas.microsoft.com/office/drawing/2014/main" id="{AF205155-41A4-471B-A6E5-9DD27BF4A34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D1893F76-BBC4-4DC9-83EE-E2043702B0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DBA6D0E0-13AD-434D-8F94-E0C8CB59D0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C0EC34-9F9E-4755-9370-5846F12C4FA6}" type="slidenum">
              <a:rPr lang="en-US" altLang="en-US" smtClean="0">
                <a:latin typeface="Helvetica" panose="020B0604020202020204" pitchFamily="34" charset="0"/>
              </a:rPr>
              <a:pPr/>
              <a:t>12</a:t>
            </a:fld>
            <a:endParaRPr lang="en-US" altLang="en-US">
              <a:latin typeface="Helvetica" panose="020B0604020202020204" pitchFamily="34" charset="0"/>
            </a:endParaRPr>
          </a:p>
        </p:txBody>
      </p:sp>
      <p:sp>
        <p:nvSpPr>
          <p:cNvPr id="27650" name="Rectangle 2">
            <a:extLst>
              <a:ext uri="{FF2B5EF4-FFF2-40B4-BE49-F238E27FC236}">
                <a16:creationId xmlns:a16="http://schemas.microsoft.com/office/drawing/2014/main" id="{D05F5892-531C-43F9-AA88-A50321393CB2}"/>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4A126446-F182-42BA-A986-CE493B9FD0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15AFE6ED-D85C-4D44-8413-5C3108AC59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848A9F0-CAEB-4324-B43B-31CA097C073E}" type="slidenum">
              <a:rPr lang="en-US" altLang="en-US" smtClean="0">
                <a:latin typeface="Helvetica" panose="020B0604020202020204" pitchFamily="34" charset="0"/>
              </a:rPr>
              <a:pPr/>
              <a:t>13</a:t>
            </a:fld>
            <a:endParaRPr lang="en-US" altLang="en-US">
              <a:latin typeface="Helvetica" panose="020B0604020202020204" pitchFamily="34" charset="0"/>
            </a:endParaRPr>
          </a:p>
        </p:txBody>
      </p:sp>
      <p:sp>
        <p:nvSpPr>
          <p:cNvPr id="29698" name="Rectangle 2">
            <a:extLst>
              <a:ext uri="{FF2B5EF4-FFF2-40B4-BE49-F238E27FC236}">
                <a16:creationId xmlns:a16="http://schemas.microsoft.com/office/drawing/2014/main" id="{5120B646-D09A-483E-B35F-2389D0AA7BC3}"/>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8DCB9694-2C28-465B-B874-C6A2017888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342885B6-9CB6-4BC9-9DD5-103879BE0B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20CA82B-6A45-428D-A3C4-599F5F3E1205}" type="slidenum">
              <a:rPr lang="en-US" altLang="en-US" smtClean="0">
                <a:latin typeface="Helvetica" panose="020B0604020202020204" pitchFamily="34" charset="0"/>
              </a:rPr>
              <a:pPr/>
              <a:t>14</a:t>
            </a:fld>
            <a:endParaRPr lang="en-US" altLang="en-US">
              <a:latin typeface="Helvetica" panose="020B0604020202020204" pitchFamily="34" charset="0"/>
            </a:endParaRPr>
          </a:p>
        </p:txBody>
      </p:sp>
      <p:sp>
        <p:nvSpPr>
          <p:cNvPr id="31746" name="Rectangle 2">
            <a:extLst>
              <a:ext uri="{FF2B5EF4-FFF2-40B4-BE49-F238E27FC236}">
                <a16:creationId xmlns:a16="http://schemas.microsoft.com/office/drawing/2014/main" id="{7B349B1B-5268-498C-921B-C9006DB4B3D7}"/>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C79B64F6-B29E-4972-B66E-B000D909E4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DFC5AFF4-5754-4C86-B74D-F84F0BE21C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ADD36ED-F175-4C46-AC2B-94F67C159303}" type="slidenum">
              <a:rPr lang="en-US" altLang="en-US" smtClean="0">
                <a:latin typeface="Helvetica" panose="020B0604020202020204" pitchFamily="34" charset="0"/>
              </a:rPr>
              <a:pPr/>
              <a:t>15</a:t>
            </a:fld>
            <a:endParaRPr lang="en-US" altLang="en-US">
              <a:latin typeface="Helvetica" panose="020B0604020202020204" pitchFamily="34" charset="0"/>
            </a:endParaRPr>
          </a:p>
        </p:txBody>
      </p:sp>
      <p:sp>
        <p:nvSpPr>
          <p:cNvPr id="33794" name="Rectangle 2">
            <a:extLst>
              <a:ext uri="{FF2B5EF4-FFF2-40B4-BE49-F238E27FC236}">
                <a16:creationId xmlns:a16="http://schemas.microsoft.com/office/drawing/2014/main" id="{3E3D613A-D6E4-4AAF-8B4A-B1F9B907B77C}"/>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076734CC-5D55-4198-A982-7ED8F13E9D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23C116F0-D169-42E3-9E89-9156D42D45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30E302-727D-4335-B4B2-92BF222617EB}" type="slidenum">
              <a:rPr lang="en-US" altLang="en-US" smtClean="0">
                <a:latin typeface="Helvetica" panose="020B0604020202020204" pitchFamily="34" charset="0"/>
              </a:rPr>
              <a:pPr/>
              <a:t>16</a:t>
            </a:fld>
            <a:endParaRPr lang="en-US" altLang="en-US">
              <a:latin typeface="Helvetica" panose="020B0604020202020204" pitchFamily="34" charset="0"/>
            </a:endParaRPr>
          </a:p>
        </p:txBody>
      </p:sp>
      <p:sp>
        <p:nvSpPr>
          <p:cNvPr id="35842" name="Rectangle 2">
            <a:extLst>
              <a:ext uri="{FF2B5EF4-FFF2-40B4-BE49-F238E27FC236}">
                <a16:creationId xmlns:a16="http://schemas.microsoft.com/office/drawing/2014/main" id="{AFB6AC30-1372-4537-9DF4-1C6024D49307}"/>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50F938EF-0FE7-4915-A9FD-FFF83B41E8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58A0BF78-3C80-4D88-8FAC-B096E9200E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BBF6C98-3A59-4767-A327-BAA7F437BEFC}" type="slidenum">
              <a:rPr lang="en-US" altLang="en-US" smtClean="0">
                <a:latin typeface="Helvetica" panose="020B0604020202020204" pitchFamily="34" charset="0"/>
              </a:rPr>
              <a:pPr/>
              <a:t>17</a:t>
            </a:fld>
            <a:endParaRPr lang="en-US" altLang="en-US">
              <a:latin typeface="Helvetica" panose="020B0604020202020204" pitchFamily="34" charset="0"/>
            </a:endParaRPr>
          </a:p>
        </p:txBody>
      </p:sp>
      <p:sp>
        <p:nvSpPr>
          <p:cNvPr id="37890" name="Rectangle 2">
            <a:extLst>
              <a:ext uri="{FF2B5EF4-FFF2-40B4-BE49-F238E27FC236}">
                <a16:creationId xmlns:a16="http://schemas.microsoft.com/office/drawing/2014/main" id="{54808FEB-F689-4147-A9E7-97B4943DA3D9}"/>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A28BC4DE-276A-4449-A70C-14BFDF2DB4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7EE63295-C339-4AD4-A5F0-8F10AE1C63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49A5A3F-7FD9-4E0D-B219-5CBF777E31F6}" type="slidenum">
              <a:rPr lang="en-US" altLang="en-US" smtClean="0">
                <a:latin typeface="Helvetica" panose="020B0604020202020204" pitchFamily="34" charset="0"/>
              </a:rPr>
              <a:pPr/>
              <a:t>18</a:t>
            </a:fld>
            <a:endParaRPr lang="en-US" altLang="en-US">
              <a:latin typeface="Helvetica" panose="020B0604020202020204" pitchFamily="34" charset="0"/>
            </a:endParaRPr>
          </a:p>
        </p:txBody>
      </p:sp>
      <p:sp>
        <p:nvSpPr>
          <p:cNvPr id="39938" name="Rectangle 2">
            <a:extLst>
              <a:ext uri="{FF2B5EF4-FFF2-40B4-BE49-F238E27FC236}">
                <a16:creationId xmlns:a16="http://schemas.microsoft.com/office/drawing/2014/main" id="{E6B11E3B-5034-4677-A8E2-B3D799D506BD}"/>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92A880F6-92B2-42BE-BC8B-97E47AD233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DBC332BC-D587-4680-9C0B-B2C4020F75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6D24091-6A9E-4ECF-9F62-7E4ED49AF01F}" type="slidenum">
              <a:rPr lang="en-US" altLang="en-US" smtClean="0">
                <a:latin typeface="Helvetica" panose="020B0604020202020204" pitchFamily="34" charset="0"/>
              </a:rPr>
              <a:pPr/>
              <a:t>28</a:t>
            </a:fld>
            <a:endParaRPr lang="en-US" altLang="en-US">
              <a:latin typeface="Helvetica" panose="020B0604020202020204" pitchFamily="34" charset="0"/>
            </a:endParaRPr>
          </a:p>
        </p:txBody>
      </p:sp>
      <p:sp>
        <p:nvSpPr>
          <p:cNvPr id="51202" name="Rectangle 2">
            <a:extLst>
              <a:ext uri="{FF2B5EF4-FFF2-40B4-BE49-F238E27FC236}">
                <a16:creationId xmlns:a16="http://schemas.microsoft.com/office/drawing/2014/main" id="{8245421F-3E90-4118-B649-7C29CAA90DF1}"/>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5C0BCB20-5D40-430F-AAA0-D06FABAA2E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67348BD2-2126-4A95-A08C-AF4618F117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E50DC87-C1E6-4FB3-B239-D0682DC8602B}" type="slidenum">
              <a:rPr lang="en-US" altLang="en-US" smtClean="0">
                <a:latin typeface="Helvetica" panose="020B0604020202020204" pitchFamily="34" charset="0"/>
              </a:rPr>
              <a:pPr/>
              <a:t>29</a:t>
            </a:fld>
            <a:endParaRPr lang="en-US" altLang="en-US">
              <a:latin typeface="Helvetica" panose="020B0604020202020204" pitchFamily="34" charset="0"/>
            </a:endParaRPr>
          </a:p>
        </p:txBody>
      </p:sp>
      <p:sp>
        <p:nvSpPr>
          <p:cNvPr id="53250" name="Rectangle 2">
            <a:extLst>
              <a:ext uri="{FF2B5EF4-FFF2-40B4-BE49-F238E27FC236}">
                <a16:creationId xmlns:a16="http://schemas.microsoft.com/office/drawing/2014/main" id="{F2885C38-8B9F-4F24-896E-16A6FF7A12EA}"/>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6B2897DC-8821-4C31-B810-B61939C2E0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BA766EB1-4422-43D1-8CEE-B4EEF4C35F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C5DCEAE-FD36-4B5A-8410-13946D1D413F}" type="slidenum">
              <a:rPr lang="en-US" altLang="en-US" smtClean="0">
                <a:latin typeface="Helvetica" panose="020B0604020202020204" pitchFamily="34" charset="0"/>
              </a:rPr>
              <a:pPr/>
              <a:t>2</a:t>
            </a:fld>
            <a:endParaRPr lang="en-US" altLang="en-US">
              <a:latin typeface="Helvetica" panose="020B0604020202020204" pitchFamily="34" charset="0"/>
            </a:endParaRPr>
          </a:p>
        </p:txBody>
      </p:sp>
      <p:sp>
        <p:nvSpPr>
          <p:cNvPr id="8194" name="Rectangle 2">
            <a:extLst>
              <a:ext uri="{FF2B5EF4-FFF2-40B4-BE49-F238E27FC236}">
                <a16:creationId xmlns:a16="http://schemas.microsoft.com/office/drawing/2014/main" id="{03F13873-8C5F-4D01-B6A6-C27A705BC26A}"/>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BF083B33-BBE8-43C6-8437-B19795C43C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5C7E058D-F5F5-495D-91F7-2467EDCADC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FE62199-6F6C-46EE-BE5A-84EC1EA35754}" type="slidenum">
              <a:rPr lang="en-US" altLang="en-US" smtClean="0">
                <a:latin typeface="Helvetica" panose="020B0604020202020204" pitchFamily="34" charset="0"/>
              </a:rPr>
              <a:pPr/>
              <a:t>30</a:t>
            </a:fld>
            <a:endParaRPr lang="en-US" altLang="en-US">
              <a:latin typeface="Helvetica" panose="020B0604020202020204" pitchFamily="34" charset="0"/>
            </a:endParaRPr>
          </a:p>
        </p:txBody>
      </p:sp>
      <p:sp>
        <p:nvSpPr>
          <p:cNvPr id="55298" name="Rectangle 2">
            <a:extLst>
              <a:ext uri="{FF2B5EF4-FFF2-40B4-BE49-F238E27FC236}">
                <a16:creationId xmlns:a16="http://schemas.microsoft.com/office/drawing/2014/main" id="{FCBAF789-8B37-4798-95D5-4A4D271CAD83}"/>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EF015B3-48AA-4171-9C4E-E2F9A1318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8A1E0BD6-A860-45A4-BBE8-C4F5A53B6B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B4E2E95-4953-4CF2-9F21-6D5A095874EA}" type="slidenum">
              <a:rPr lang="en-US" altLang="en-US" smtClean="0">
                <a:latin typeface="Helvetica" panose="020B0604020202020204" pitchFamily="34" charset="0"/>
              </a:rPr>
              <a:pPr/>
              <a:t>31</a:t>
            </a:fld>
            <a:endParaRPr lang="en-US" altLang="en-US">
              <a:latin typeface="Helvetica" panose="020B0604020202020204" pitchFamily="34" charset="0"/>
            </a:endParaRPr>
          </a:p>
        </p:txBody>
      </p:sp>
      <p:sp>
        <p:nvSpPr>
          <p:cNvPr id="57346" name="Rectangle 2">
            <a:extLst>
              <a:ext uri="{FF2B5EF4-FFF2-40B4-BE49-F238E27FC236}">
                <a16:creationId xmlns:a16="http://schemas.microsoft.com/office/drawing/2014/main" id="{3F9AC652-87C8-4978-BF0D-05AAFF80951B}"/>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2E446E99-AFDB-4B04-B4AF-4C7719B2BE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20FC6990-21C8-4265-970E-EC2276871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A81516A-A4D3-46ED-AD9D-FE09D72E076A}" type="slidenum">
              <a:rPr lang="en-US" altLang="en-US" smtClean="0">
                <a:latin typeface="Helvetica" panose="020B0604020202020204" pitchFamily="34" charset="0"/>
              </a:rPr>
              <a:pPr/>
              <a:t>33</a:t>
            </a:fld>
            <a:endParaRPr lang="en-US" altLang="en-US">
              <a:latin typeface="Helvetica" panose="020B0604020202020204" pitchFamily="34" charset="0"/>
            </a:endParaRPr>
          </a:p>
        </p:txBody>
      </p:sp>
      <p:sp>
        <p:nvSpPr>
          <p:cNvPr id="60418" name="Rectangle 2">
            <a:extLst>
              <a:ext uri="{FF2B5EF4-FFF2-40B4-BE49-F238E27FC236}">
                <a16:creationId xmlns:a16="http://schemas.microsoft.com/office/drawing/2014/main" id="{221BFD6A-BE3F-40DF-9F1F-10F5E3FE85C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4A0EE37F-68E7-438B-B555-4E2E18461C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2AB8CAF5-E2DE-44AA-B1B4-9110FE27A2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CE1648C-0648-4096-A12B-2AAE09F7CC2B}" type="slidenum">
              <a:rPr lang="en-US" altLang="en-US" smtClean="0">
                <a:latin typeface="Helvetica" panose="020B0604020202020204" pitchFamily="34" charset="0"/>
              </a:rPr>
              <a:pPr/>
              <a:t>34</a:t>
            </a:fld>
            <a:endParaRPr lang="en-US" altLang="en-US">
              <a:latin typeface="Helvetica" panose="020B0604020202020204" pitchFamily="34" charset="0"/>
            </a:endParaRPr>
          </a:p>
        </p:txBody>
      </p:sp>
      <p:sp>
        <p:nvSpPr>
          <p:cNvPr id="62466" name="Rectangle 2">
            <a:extLst>
              <a:ext uri="{FF2B5EF4-FFF2-40B4-BE49-F238E27FC236}">
                <a16:creationId xmlns:a16="http://schemas.microsoft.com/office/drawing/2014/main" id="{FD15FD5F-FA48-4255-91AB-9FD8B39095A0}"/>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28E69B69-6ABB-4F1F-B4C1-B82847240C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051F22B7-04A1-4491-A952-F25A54E467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1BA602C-11E8-40A3-8330-4A04D5B2E992}" type="slidenum">
              <a:rPr lang="en-US" altLang="en-US" smtClean="0">
                <a:latin typeface="Helvetica" panose="020B0604020202020204" pitchFamily="34" charset="0"/>
              </a:rPr>
              <a:pPr/>
              <a:t>35</a:t>
            </a:fld>
            <a:endParaRPr lang="en-US" altLang="en-US">
              <a:latin typeface="Helvetica" panose="020B0604020202020204" pitchFamily="34" charset="0"/>
            </a:endParaRPr>
          </a:p>
        </p:txBody>
      </p:sp>
      <p:sp>
        <p:nvSpPr>
          <p:cNvPr id="64514" name="Rectangle 2">
            <a:extLst>
              <a:ext uri="{FF2B5EF4-FFF2-40B4-BE49-F238E27FC236}">
                <a16:creationId xmlns:a16="http://schemas.microsoft.com/office/drawing/2014/main" id="{CC9A22DB-3BD8-41D4-8B62-BE9FC2F44373}"/>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46333103-58DD-43A0-B591-66204FAEE4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D4A4994A-DB9D-492B-BDBB-7A50E808EA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716EAB5-2B98-4153-A1E2-EFD8BE08DBE6}" type="slidenum">
              <a:rPr lang="en-US" altLang="en-US" smtClean="0">
                <a:latin typeface="Helvetica" panose="020B0604020202020204" pitchFamily="34" charset="0"/>
              </a:rPr>
              <a:pPr/>
              <a:t>36</a:t>
            </a:fld>
            <a:endParaRPr lang="en-US" altLang="en-US">
              <a:latin typeface="Helvetica" panose="020B0604020202020204" pitchFamily="34" charset="0"/>
            </a:endParaRPr>
          </a:p>
        </p:txBody>
      </p:sp>
      <p:sp>
        <p:nvSpPr>
          <p:cNvPr id="66562" name="Rectangle 2">
            <a:extLst>
              <a:ext uri="{FF2B5EF4-FFF2-40B4-BE49-F238E27FC236}">
                <a16:creationId xmlns:a16="http://schemas.microsoft.com/office/drawing/2014/main" id="{0B2E5269-F309-4827-83AB-DF1D99FB8E60}"/>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C02B2B21-42E8-4FF8-A58A-BC3902AA86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D4F49D29-2991-44C9-B226-6499BB710D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5BB8587-075A-4E40-B448-D46231311BAE}" type="slidenum">
              <a:rPr lang="en-US" altLang="en-US" smtClean="0">
                <a:latin typeface="Helvetica" panose="020B0604020202020204" pitchFamily="34" charset="0"/>
              </a:rPr>
              <a:pPr/>
              <a:t>37</a:t>
            </a:fld>
            <a:endParaRPr lang="en-US" altLang="en-US">
              <a:latin typeface="Helvetica" panose="020B0604020202020204" pitchFamily="34" charset="0"/>
            </a:endParaRPr>
          </a:p>
        </p:txBody>
      </p:sp>
      <p:sp>
        <p:nvSpPr>
          <p:cNvPr id="68610" name="Rectangle 2">
            <a:extLst>
              <a:ext uri="{FF2B5EF4-FFF2-40B4-BE49-F238E27FC236}">
                <a16:creationId xmlns:a16="http://schemas.microsoft.com/office/drawing/2014/main" id="{FBAA519C-4365-40F8-8E0C-98C6EB0292ED}"/>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F864426D-1F61-4545-8F96-15290B3F0C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4F29F4DE-8B43-42A6-9E0B-C3C485E8E6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0FC2766-BA7B-48D0-B815-B5166DB3C025}" type="slidenum">
              <a:rPr lang="en-US" altLang="en-US" smtClean="0">
                <a:latin typeface="Helvetica" panose="020B0604020202020204" pitchFamily="34" charset="0"/>
              </a:rPr>
              <a:pPr/>
              <a:t>39</a:t>
            </a:fld>
            <a:endParaRPr lang="en-US" altLang="en-US">
              <a:latin typeface="Helvetica" panose="020B0604020202020204" pitchFamily="34" charset="0"/>
            </a:endParaRPr>
          </a:p>
        </p:txBody>
      </p:sp>
      <p:sp>
        <p:nvSpPr>
          <p:cNvPr id="71682" name="Rectangle 2">
            <a:extLst>
              <a:ext uri="{FF2B5EF4-FFF2-40B4-BE49-F238E27FC236}">
                <a16:creationId xmlns:a16="http://schemas.microsoft.com/office/drawing/2014/main" id="{A1601627-914E-4804-885E-3A40B0AA061A}"/>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4EF64740-4AB4-4F9D-9F3D-4A432FA0D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FD93D278-9457-41A9-8554-0DC4F419AF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D99D32D-0E34-4AEA-BBB0-CFA7967896F9}" type="slidenum">
              <a:rPr lang="en-US" altLang="en-US" smtClean="0">
                <a:latin typeface="Helvetica" panose="020B0604020202020204" pitchFamily="34" charset="0"/>
              </a:rPr>
              <a:pPr/>
              <a:t>40</a:t>
            </a:fld>
            <a:endParaRPr lang="en-US" altLang="en-US">
              <a:latin typeface="Helvetica" panose="020B0604020202020204" pitchFamily="34" charset="0"/>
            </a:endParaRPr>
          </a:p>
        </p:txBody>
      </p:sp>
      <p:sp>
        <p:nvSpPr>
          <p:cNvPr id="73730" name="Rectangle 2">
            <a:extLst>
              <a:ext uri="{FF2B5EF4-FFF2-40B4-BE49-F238E27FC236}">
                <a16:creationId xmlns:a16="http://schemas.microsoft.com/office/drawing/2014/main" id="{5CD90A20-2322-40E0-8FD7-099889148BD5}"/>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9EB41F69-C816-49BC-8FEB-A059004938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DFB020A7-5FEC-475B-86C9-FE280F5B12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E7543DE-A938-4AFE-A116-DADABBFE6F6E}" type="slidenum">
              <a:rPr lang="en-US" altLang="en-US" smtClean="0">
                <a:latin typeface="Helvetica" panose="020B0604020202020204" pitchFamily="34" charset="0"/>
              </a:rPr>
              <a:pPr/>
              <a:t>47</a:t>
            </a:fld>
            <a:endParaRPr lang="en-US" altLang="en-US">
              <a:latin typeface="Helvetica" panose="020B0604020202020204" pitchFamily="34" charset="0"/>
            </a:endParaRPr>
          </a:p>
        </p:txBody>
      </p:sp>
      <p:sp>
        <p:nvSpPr>
          <p:cNvPr id="81922" name="Rectangle 2">
            <a:extLst>
              <a:ext uri="{FF2B5EF4-FFF2-40B4-BE49-F238E27FC236}">
                <a16:creationId xmlns:a16="http://schemas.microsoft.com/office/drawing/2014/main" id="{E860E326-1D4B-4A1D-B419-9E1E9420C9F4}"/>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31B13A35-C834-42A2-BFB0-E27152BC37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73664041-7AE4-4471-A131-52CDD1DC41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148D3CA-E658-48E5-9B7E-983CBC7FB2A5}" type="slidenum">
              <a:rPr lang="en-US" altLang="en-US" smtClean="0">
                <a:latin typeface="Helvetica" panose="020B0604020202020204" pitchFamily="34" charset="0"/>
              </a:rPr>
              <a:pPr/>
              <a:t>3</a:t>
            </a:fld>
            <a:endParaRPr lang="en-US" altLang="en-US">
              <a:latin typeface="Helvetica" panose="020B0604020202020204" pitchFamily="34" charset="0"/>
            </a:endParaRPr>
          </a:p>
        </p:txBody>
      </p:sp>
      <p:sp>
        <p:nvSpPr>
          <p:cNvPr id="10242" name="Rectangle 2">
            <a:extLst>
              <a:ext uri="{FF2B5EF4-FFF2-40B4-BE49-F238E27FC236}">
                <a16:creationId xmlns:a16="http://schemas.microsoft.com/office/drawing/2014/main" id="{5E1152C6-C1B1-4813-A8CD-654D9F602CB8}"/>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8957309A-B12C-44D0-AFFE-B2744B397B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F59FBA2D-02EF-4810-ABAB-40953D6D9E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CF96EA1-7B26-4796-8FBC-D6010F4FD9C3}" type="slidenum">
              <a:rPr lang="en-US" altLang="en-US" smtClean="0">
                <a:latin typeface="Helvetica" panose="020B0604020202020204" pitchFamily="34" charset="0"/>
              </a:rPr>
              <a:pPr/>
              <a:t>48</a:t>
            </a:fld>
            <a:endParaRPr lang="en-US" altLang="en-US">
              <a:latin typeface="Helvetica" panose="020B0604020202020204" pitchFamily="34" charset="0"/>
            </a:endParaRPr>
          </a:p>
        </p:txBody>
      </p:sp>
      <p:sp>
        <p:nvSpPr>
          <p:cNvPr id="83970" name="Rectangle 2">
            <a:extLst>
              <a:ext uri="{FF2B5EF4-FFF2-40B4-BE49-F238E27FC236}">
                <a16:creationId xmlns:a16="http://schemas.microsoft.com/office/drawing/2014/main" id="{7F7D6A74-5FEE-4C4D-B7B7-33BDE2420BB2}"/>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F17F6D0D-D7D5-4F3D-AA63-97C8D4EA70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E06925D5-A8A4-4E58-BE8B-7EC1D312E3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B2BF0FF-72B5-4B03-9A25-D86CE44AB6AB}" type="slidenum">
              <a:rPr lang="en-US" altLang="en-US" smtClean="0">
                <a:latin typeface="Helvetica" panose="020B0604020202020204" pitchFamily="34" charset="0"/>
              </a:rPr>
              <a:pPr/>
              <a:t>49</a:t>
            </a:fld>
            <a:endParaRPr lang="en-US" altLang="en-US">
              <a:latin typeface="Helvetica" panose="020B0604020202020204" pitchFamily="34" charset="0"/>
            </a:endParaRPr>
          </a:p>
        </p:txBody>
      </p:sp>
      <p:sp>
        <p:nvSpPr>
          <p:cNvPr id="86018" name="Rectangle 2">
            <a:extLst>
              <a:ext uri="{FF2B5EF4-FFF2-40B4-BE49-F238E27FC236}">
                <a16:creationId xmlns:a16="http://schemas.microsoft.com/office/drawing/2014/main" id="{6EBD2CE6-2FFD-4EDB-B15D-CC898A5B9F09}"/>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6E7AEA96-F3B6-4A8B-8FC9-B3F41FDCDB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7F65B4E7-B61C-445B-9325-EFEED54FF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A52A4E-9E77-4B17-A5C7-63993ED95C8B}" type="slidenum">
              <a:rPr lang="en-US" altLang="en-US" smtClean="0">
                <a:latin typeface="Helvetica" panose="020B0604020202020204" pitchFamily="34" charset="0"/>
              </a:rPr>
              <a:pPr/>
              <a:t>50</a:t>
            </a:fld>
            <a:endParaRPr lang="en-US" altLang="en-US">
              <a:latin typeface="Helvetica" panose="020B0604020202020204" pitchFamily="34" charset="0"/>
            </a:endParaRPr>
          </a:p>
        </p:txBody>
      </p:sp>
      <p:sp>
        <p:nvSpPr>
          <p:cNvPr id="88066" name="Rectangle 2">
            <a:extLst>
              <a:ext uri="{FF2B5EF4-FFF2-40B4-BE49-F238E27FC236}">
                <a16:creationId xmlns:a16="http://schemas.microsoft.com/office/drawing/2014/main" id="{14A5F9D4-6B6F-4363-BBAD-06CD76762355}"/>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ECEB305F-FB07-497A-929D-ACE0B105B4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B0A5AA46-8B1F-4FBB-B965-E14835749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7180477-0700-418D-AADD-EDEE236101D3}" type="slidenum">
              <a:rPr lang="en-US" altLang="en-US" smtClean="0">
                <a:latin typeface="Helvetica" panose="020B0604020202020204" pitchFamily="34" charset="0"/>
              </a:rPr>
              <a:pPr/>
              <a:t>51</a:t>
            </a:fld>
            <a:endParaRPr lang="en-US" altLang="en-US">
              <a:latin typeface="Helvetica" panose="020B0604020202020204" pitchFamily="34" charset="0"/>
            </a:endParaRPr>
          </a:p>
        </p:txBody>
      </p:sp>
      <p:sp>
        <p:nvSpPr>
          <p:cNvPr id="90114" name="Rectangle 2">
            <a:extLst>
              <a:ext uri="{FF2B5EF4-FFF2-40B4-BE49-F238E27FC236}">
                <a16:creationId xmlns:a16="http://schemas.microsoft.com/office/drawing/2014/main" id="{F000B941-E82E-413E-867C-23E8CA90475E}"/>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A5EBBC05-2A47-4892-B7FA-8EBCFAEAF4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29EC0E97-F453-483C-B3EE-B16755C3A1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B2A6717-73F9-4E3E-8B2B-56CD83383740}" type="slidenum">
              <a:rPr lang="en-US" altLang="en-US" smtClean="0">
                <a:latin typeface="Helvetica" panose="020B0604020202020204" pitchFamily="34" charset="0"/>
              </a:rPr>
              <a:pPr/>
              <a:t>52</a:t>
            </a:fld>
            <a:endParaRPr lang="en-US" altLang="en-US">
              <a:latin typeface="Helvetica" panose="020B0604020202020204" pitchFamily="34" charset="0"/>
            </a:endParaRPr>
          </a:p>
        </p:txBody>
      </p:sp>
      <p:sp>
        <p:nvSpPr>
          <p:cNvPr id="92162" name="Rectangle 2">
            <a:extLst>
              <a:ext uri="{FF2B5EF4-FFF2-40B4-BE49-F238E27FC236}">
                <a16:creationId xmlns:a16="http://schemas.microsoft.com/office/drawing/2014/main" id="{392ADD74-E331-4EDC-9716-284F19BB6569}"/>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234A89B8-B2E9-4DE1-9FA5-0316CE8FEA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0493E1A0-A510-440B-89AF-86B12CBFD6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4CE84CD-2989-490A-9478-9A5B8C1E442A}" type="slidenum">
              <a:rPr lang="en-US" altLang="en-US" smtClean="0">
                <a:latin typeface="Helvetica" panose="020B0604020202020204" pitchFamily="34" charset="0"/>
              </a:rPr>
              <a:pPr/>
              <a:t>53</a:t>
            </a:fld>
            <a:endParaRPr lang="en-US" altLang="en-US">
              <a:latin typeface="Helvetica" panose="020B0604020202020204" pitchFamily="34" charset="0"/>
            </a:endParaRPr>
          </a:p>
        </p:txBody>
      </p:sp>
      <p:sp>
        <p:nvSpPr>
          <p:cNvPr id="94210" name="Rectangle 2">
            <a:extLst>
              <a:ext uri="{FF2B5EF4-FFF2-40B4-BE49-F238E27FC236}">
                <a16:creationId xmlns:a16="http://schemas.microsoft.com/office/drawing/2014/main" id="{718A2325-393E-44F3-A974-E35B499DF0C1}"/>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35EA24A7-8776-44D5-836D-6D07E0A2DD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DD64F936-533F-4DD5-BE76-8E7F9ED339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35956D0-813E-445D-8A52-EBE5689DB988}" type="slidenum">
              <a:rPr lang="en-US" altLang="en-US" smtClean="0">
                <a:latin typeface="Helvetica" panose="020B0604020202020204" pitchFamily="34" charset="0"/>
              </a:rPr>
              <a:pPr/>
              <a:t>54</a:t>
            </a:fld>
            <a:endParaRPr lang="en-US" altLang="en-US">
              <a:latin typeface="Helvetica" panose="020B0604020202020204" pitchFamily="34" charset="0"/>
            </a:endParaRPr>
          </a:p>
        </p:txBody>
      </p:sp>
      <p:sp>
        <p:nvSpPr>
          <p:cNvPr id="96258" name="Rectangle 2">
            <a:extLst>
              <a:ext uri="{FF2B5EF4-FFF2-40B4-BE49-F238E27FC236}">
                <a16:creationId xmlns:a16="http://schemas.microsoft.com/office/drawing/2014/main" id="{B9F69A70-D05D-4A58-90FD-966BB86621DC}"/>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F6B73333-4759-4209-B262-6086934103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3C8165E8-C1F1-4425-BDD0-034398C0EA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16944E-20EC-4F9D-99AE-7979B94566C7}" type="slidenum">
              <a:rPr lang="en-US" altLang="en-US" smtClean="0">
                <a:latin typeface="Helvetica" panose="020B0604020202020204" pitchFamily="34" charset="0"/>
              </a:rPr>
              <a:pPr/>
              <a:t>56</a:t>
            </a:fld>
            <a:endParaRPr lang="en-US" altLang="en-US">
              <a:latin typeface="Helvetica" panose="020B0604020202020204" pitchFamily="34" charset="0"/>
            </a:endParaRPr>
          </a:p>
        </p:txBody>
      </p:sp>
      <p:sp>
        <p:nvSpPr>
          <p:cNvPr id="99330" name="Rectangle 2">
            <a:extLst>
              <a:ext uri="{FF2B5EF4-FFF2-40B4-BE49-F238E27FC236}">
                <a16:creationId xmlns:a16="http://schemas.microsoft.com/office/drawing/2014/main" id="{9CA7743C-C3DA-4F1D-A359-3A76F41BAB06}"/>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96425890-849A-40B4-9B51-DB491E28D4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9E562590-B303-4B18-B682-5D05837262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1E1ADA7-F1F8-4594-8AAF-107C3B89D119}" type="slidenum">
              <a:rPr lang="en-US" altLang="en-US" smtClean="0">
                <a:latin typeface="Helvetica" panose="020B0604020202020204" pitchFamily="34" charset="0"/>
              </a:rPr>
              <a:pPr/>
              <a:t>4</a:t>
            </a:fld>
            <a:endParaRPr lang="en-US" altLang="en-US">
              <a:latin typeface="Helvetica" panose="020B0604020202020204" pitchFamily="34" charset="0"/>
            </a:endParaRPr>
          </a:p>
        </p:txBody>
      </p:sp>
      <p:sp>
        <p:nvSpPr>
          <p:cNvPr id="12290" name="Rectangle 2">
            <a:extLst>
              <a:ext uri="{FF2B5EF4-FFF2-40B4-BE49-F238E27FC236}">
                <a16:creationId xmlns:a16="http://schemas.microsoft.com/office/drawing/2014/main" id="{458A96FF-DF24-4658-8429-A375BE9A3501}"/>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77E9222E-53FB-4B02-ACC9-61590FCCA4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3DA51523-AB3C-45BE-97D9-C41B28DF9C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2F2D352-02E8-4648-88A8-0E77B0B2F780}" type="slidenum">
              <a:rPr lang="en-US" altLang="en-US" smtClean="0">
                <a:latin typeface="Helvetica" panose="020B0604020202020204" pitchFamily="34" charset="0"/>
              </a:rPr>
              <a:pPr/>
              <a:t>5</a:t>
            </a:fld>
            <a:endParaRPr lang="en-US" altLang="en-US">
              <a:latin typeface="Helvetica" panose="020B0604020202020204" pitchFamily="34" charset="0"/>
            </a:endParaRPr>
          </a:p>
        </p:txBody>
      </p:sp>
      <p:sp>
        <p:nvSpPr>
          <p:cNvPr id="14338" name="Rectangle 2">
            <a:extLst>
              <a:ext uri="{FF2B5EF4-FFF2-40B4-BE49-F238E27FC236}">
                <a16:creationId xmlns:a16="http://schemas.microsoft.com/office/drawing/2014/main" id="{73A0640E-EC9E-432B-BD30-D9ED3892EF22}"/>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C987CF89-C822-44AD-9DD2-A0A3E9ED33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A1EC3056-68E3-4656-9DFA-77224657B0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90C9EEC-B9BC-49B1-AABD-F717796E9E8D}" type="slidenum">
              <a:rPr lang="en-US" altLang="en-US" smtClean="0">
                <a:latin typeface="Helvetica" panose="020B0604020202020204" pitchFamily="34" charset="0"/>
              </a:rPr>
              <a:pPr/>
              <a:t>6</a:t>
            </a:fld>
            <a:endParaRPr lang="en-US" altLang="en-US">
              <a:latin typeface="Helvetica" panose="020B0604020202020204" pitchFamily="34" charset="0"/>
            </a:endParaRPr>
          </a:p>
        </p:txBody>
      </p:sp>
      <p:sp>
        <p:nvSpPr>
          <p:cNvPr id="16386" name="Rectangle 2">
            <a:extLst>
              <a:ext uri="{FF2B5EF4-FFF2-40B4-BE49-F238E27FC236}">
                <a16:creationId xmlns:a16="http://schemas.microsoft.com/office/drawing/2014/main" id="{8ADDCD03-7162-460F-8AB8-D390AEBFB2C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DBF7CBBF-8535-40E3-9570-7F55199CBD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529447AA-ABF6-4B60-8650-AFD600DCF1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1BC23CA-CE79-44C2-81A5-D905D6329EC8}" type="slidenum">
              <a:rPr lang="en-US" altLang="en-US" smtClean="0">
                <a:latin typeface="Helvetica" panose="020B0604020202020204" pitchFamily="34" charset="0"/>
              </a:rPr>
              <a:pPr/>
              <a:t>7</a:t>
            </a:fld>
            <a:endParaRPr lang="en-US" altLang="en-US">
              <a:latin typeface="Helvetica" panose="020B0604020202020204" pitchFamily="34" charset="0"/>
            </a:endParaRPr>
          </a:p>
        </p:txBody>
      </p:sp>
      <p:sp>
        <p:nvSpPr>
          <p:cNvPr id="18434" name="Rectangle 2">
            <a:extLst>
              <a:ext uri="{FF2B5EF4-FFF2-40B4-BE49-F238E27FC236}">
                <a16:creationId xmlns:a16="http://schemas.microsoft.com/office/drawing/2014/main" id="{871FBB97-71ED-4187-9898-DAB0BFC8E6F8}"/>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886A1453-7D69-49B2-9A66-88B9AD68A4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2487514C-5FD8-45AD-A349-443654AE71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07A32E9-FB2B-4A98-913F-673B52487178}" type="slidenum">
              <a:rPr lang="en-US" altLang="en-US" smtClean="0">
                <a:latin typeface="Helvetica" panose="020B0604020202020204" pitchFamily="34" charset="0"/>
              </a:rPr>
              <a:pPr/>
              <a:t>9</a:t>
            </a:fld>
            <a:endParaRPr lang="en-US" altLang="en-US">
              <a:latin typeface="Helvetica" panose="020B0604020202020204" pitchFamily="34" charset="0"/>
            </a:endParaRPr>
          </a:p>
        </p:txBody>
      </p:sp>
      <p:sp>
        <p:nvSpPr>
          <p:cNvPr id="21506" name="Rectangle 2">
            <a:extLst>
              <a:ext uri="{FF2B5EF4-FFF2-40B4-BE49-F238E27FC236}">
                <a16:creationId xmlns:a16="http://schemas.microsoft.com/office/drawing/2014/main" id="{A6B84B1C-7D15-4501-A68C-CDB2C219CC1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31BDA2F6-5FF0-480A-A4D9-77AAF8B333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B182A6F4-192D-4116-AD3A-662DD0E725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6F8BB41-4A73-4757-B99D-8AE81E27A67C}" type="slidenum">
              <a:rPr lang="en-US" altLang="en-US" smtClean="0">
                <a:latin typeface="Helvetica" panose="020B0604020202020204" pitchFamily="34" charset="0"/>
              </a:rPr>
              <a:pPr/>
              <a:t>10</a:t>
            </a:fld>
            <a:endParaRPr lang="en-US" altLang="en-US">
              <a:latin typeface="Helvetica" panose="020B0604020202020204" pitchFamily="34" charset="0"/>
            </a:endParaRPr>
          </a:p>
        </p:txBody>
      </p:sp>
      <p:sp>
        <p:nvSpPr>
          <p:cNvPr id="23554" name="Rectangle 2">
            <a:extLst>
              <a:ext uri="{FF2B5EF4-FFF2-40B4-BE49-F238E27FC236}">
                <a16:creationId xmlns:a16="http://schemas.microsoft.com/office/drawing/2014/main" id="{EA17CEC5-A6E8-42E1-B401-DEB50A555FED}"/>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771FB9C3-8DD5-4349-AB79-C739580FE5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D4C14638-68C0-4E32-9B19-448D07B155F3}"/>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5AC8D29A-B053-4781-82AF-D520839602EF}"/>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446DBA1E-C8B3-4436-B280-D6B0A1BF84E9}"/>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67771A04-2970-4E64-875C-0A845788B335}"/>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2A73AB0B-E5F8-45B7-BA34-50E1BFADF780}"/>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336699"/>
                </a:solidFill>
                <a:latin typeface="Helvetica" pitchFamily="-84" charset="0"/>
              </a:rPr>
              <a:t>Silberschatz, Galvin and Gagne ©2018</a:t>
            </a:r>
          </a:p>
        </p:txBody>
      </p:sp>
      <p:sp>
        <p:nvSpPr>
          <p:cNvPr id="8" name="Text Box 8">
            <a:extLst>
              <a:ext uri="{FF2B5EF4-FFF2-40B4-BE49-F238E27FC236}">
                <a16:creationId xmlns:a16="http://schemas.microsoft.com/office/drawing/2014/main" id="{17FC33A2-9D10-4812-854F-FDFF91C76FE7}"/>
              </a:ext>
            </a:extLst>
          </p:cNvPr>
          <p:cNvSpPr txBox="1">
            <a:spLocks noChangeArrowheads="1"/>
          </p:cNvSpPr>
          <p:nvPr/>
        </p:nvSpPr>
        <p:spPr bwMode="auto">
          <a:xfrm>
            <a:off x="26988" y="6613525"/>
            <a:ext cx="2730500" cy="246063"/>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336699"/>
                </a:solidFill>
                <a:latin typeface="Helvetica" pitchFamily="-84" charset="0"/>
              </a:rPr>
              <a:t>Operating System Concepts – 10</a:t>
            </a:r>
            <a:r>
              <a:rPr lang="en-US" altLang="en-US" sz="1000" b="1" baseline="30000" dirty="0">
                <a:solidFill>
                  <a:srgbClr val="336699"/>
                </a:solidFill>
                <a:latin typeface="Helvetica" pitchFamily="-84" charset="0"/>
              </a:rPr>
              <a:t>th</a:t>
            </a:r>
            <a:r>
              <a:rPr lang="en-US" altLang="en-US" sz="1000" b="1" dirty="0">
                <a:solidFill>
                  <a:srgbClr val="336699"/>
                </a:solidFill>
                <a:latin typeface="Helvetica" pitchFamily="-84" charset="0"/>
              </a:rPr>
              <a:t> Edition</a:t>
            </a:r>
          </a:p>
        </p:txBody>
      </p:sp>
      <p:pic>
        <p:nvPicPr>
          <p:cNvPr id="9" name="Picture 9" descr="dino_4">
            <a:extLst>
              <a:ext uri="{FF2B5EF4-FFF2-40B4-BE49-F238E27FC236}">
                <a16:creationId xmlns:a16="http://schemas.microsoft.com/office/drawing/2014/main" id="{E224F55A-4C4A-4DBE-9B66-ED5DD5AE2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861AB4CE-7181-4C2E-87A4-25C62E0E6DDC}"/>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222756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163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9227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2826" y="251437"/>
            <a:ext cx="7701574" cy="57626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2129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7977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95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412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125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09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169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607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517CFF24-F514-4C56-A5A9-8A25FE3837A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5510E528-AA7F-437B-931B-6D74BD6AFDE9}"/>
              </a:ext>
            </a:extLst>
          </p:cNvPr>
          <p:cNvSpPr>
            <a:spLocks noGrp="1" noChangeArrowheads="1"/>
          </p:cNvSpPr>
          <p:nvPr>
            <p:ph type="title"/>
          </p:nvPr>
        </p:nvSpPr>
        <p:spPr bwMode="auto">
          <a:xfrm>
            <a:off x="832826" y="251437"/>
            <a:ext cx="7701574"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28" name="Rectangle 4">
            <a:extLst>
              <a:ext uri="{FF2B5EF4-FFF2-40B4-BE49-F238E27FC236}">
                <a16:creationId xmlns:a16="http://schemas.microsoft.com/office/drawing/2014/main" id="{09376F1B-462A-4B00-BFF1-1DFBDA9C3DE2}"/>
              </a:ext>
            </a:extLst>
          </p:cNvPr>
          <p:cNvSpPr>
            <a:spLocks noGrp="1" noChangeArrowheads="1"/>
          </p:cNvSpPr>
          <p:nvPr>
            <p:ph type="body" idx="1"/>
          </p:nvPr>
        </p:nvSpPr>
        <p:spPr bwMode="auto">
          <a:xfrm>
            <a:off x="832826" y="1233488"/>
            <a:ext cx="7701574"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3FE0D534-02C4-3442-9AA7-6FF51B305F5E}"/>
              </a:ext>
            </a:extLst>
          </p:cNvPr>
          <p:cNvSpPr>
            <a:spLocks noChangeArrowheads="1"/>
          </p:cNvSpPr>
          <p:nvPr/>
        </p:nvSpPr>
        <p:spPr bwMode="auto">
          <a:xfrm>
            <a:off x="0" y="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0" name="Line 6">
            <a:extLst>
              <a:ext uri="{FF2B5EF4-FFF2-40B4-BE49-F238E27FC236}">
                <a16:creationId xmlns:a16="http://schemas.microsoft.com/office/drawing/2014/main" id="{DD76C8BA-5036-4543-AA7D-90D90EFA8721}"/>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35E8C9D2-09ED-D445-B346-34A9B852B976}"/>
              </a:ext>
            </a:extLst>
          </p:cNvPr>
          <p:cNvSpPr>
            <a:spLocks noChangeArrowheads="1"/>
          </p:cNvSpPr>
          <p:nvPr/>
        </p:nvSpPr>
        <p:spPr bwMode="auto">
          <a:xfrm>
            <a:off x="0" y="2286000"/>
            <a:ext cx="228600" cy="2286000"/>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2" name="Rectangle 8">
            <a:extLst>
              <a:ext uri="{FF2B5EF4-FFF2-40B4-BE49-F238E27FC236}">
                <a16:creationId xmlns:a16="http://schemas.microsoft.com/office/drawing/2014/main" id="{EF7E5BDF-41CA-F04B-9405-61A54A672269}"/>
              </a:ext>
            </a:extLst>
          </p:cNvPr>
          <p:cNvSpPr>
            <a:spLocks noChangeArrowheads="1"/>
          </p:cNvSpPr>
          <p:nvPr/>
        </p:nvSpPr>
        <p:spPr bwMode="auto">
          <a:xfrm>
            <a:off x="0" y="457200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3" name="Text Box 9">
            <a:extLst>
              <a:ext uri="{FF2B5EF4-FFF2-40B4-BE49-F238E27FC236}">
                <a16:creationId xmlns:a16="http://schemas.microsoft.com/office/drawing/2014/main" id="{65A58339-1ACC-A542-BA1B-6179C207D34E}"/>
              </a:ext>
            </a:extLst>
          </p:cNvPr>
          <p:cNvSpPr txBox="1">
            <a:spLocks noChangeArrowheads="1"/>
          </p:cNvSpPr>
          <p:nvPr/>
        </p:nvSpPr>
        <p:spPr bwMode="auto">
          <a:xfrm>
            <a:off x="4221163" y="6613525"/>
            <a:ext cx="517525" cy="246063"/>
          </a:xfrm>
          <a:prstGeom prst="rect">
            <a:avLst/>
          </a:prstGeom>
          <a:noFill/>
          <a:ln>
            <a:noFill/>
          </a:ln>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itchFamily="2" charset="0"/>
              </a:rPr>
              <a:t>19.</a:t>
            </a:r>
            <a:fld id="{5659A14E-5682-430D-B05C-9833816BF6FA}" type="slidenum">
              <a:rPr lang="en-US" altLang="en-US" sz="1000" b="1" smtClean="0">
                <a:solidFill>
                  <a:srgbClr val="006699"/>
                </a:solidFill>
                <a:latin typeface="Helvetica" pitchFamily="2" charset="0"/>
              </a:rPr>
              <a:pPr algn="ctr">
                <a:spcBef>
                  <a:spcPct val="50000"/>
                </a:spcBef>
                <a:defRPr/>
              </a:pPr>
              <a:t>‹#›</a:t>
            </a:fld>
            <a:endParaRPr lang="en-US" altLang="en-US" sz="1000" b="1">
              <a:solidFill>
                <a:srgbClr val="006699"/>
              </a:solidFill>
              <a:latin typeface="Helvetica" pitchFamily="2" charset="0"/>
            </a:endParaRPr>
          </a:p>
        </p:txBody>
      </p:sp>
      <p:sp>
        <p:nvSpPr>
          <p:cNvPr id="1034" name="Text Box 10">
            <a:extLst>
              <a:ext uri="{FF2B5EF4-FFF2-40B4-BE49-F238E27FC236}">
                <a16:creationId xmlns:a16="http://schemas.microsoft.com/office/drawing/2014/main" id="{9292E02C-9CE1-B542-9D01-73B5B6B4ED33}"/>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006699"/>
                </a:solidFill>
                <a:latin typeface="Helvetica" pitchFamily="-84" charset="0"/>
              </a:rPr>
              <a:t>Silberschatz, Galvin and Gagne ©2018</a:t>
            </a:r>
          </a:p>
        </p:txBody>
      </p:sp>
      <p:sp>
        <p:nvSpPr>
          <p:cNvPr id="1035" name="Text Box 11">
            <a:extLst>
              <a:ext uri="{FF2B5EF4-FFF2-40B4-BE49-F238E27FC236}">
                <a16:creationId xmlns:a16="http://schemas.microsoft.com/office/drawing/2014/main" id="{1F694214-42EE-B345-ABA2-A5514A8FB99F}"/>
              </a:ext>
            </a:extLst>
          </p:cNvPr>
          <p:cNvSpPr txBox="1">
            <a:spLocks noChangeArrowheads="1"/>
          </p:cNvSpPr>
          <p:nvPr/>
        </p:nvSpPr>
        <p:spPr bwMode="auto">
          <a:xfrm>
            <a:off x="185738" y="6621463"/>
            <a:ext cx="2730500" cy="246062"/>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006699"/>
                </a:solidFill>
                <a:latin typeface="Helvetica" pitchFamily="-84" charset="0"/>
              </a:rPr>
              <a:t>Operating System Concepts – 10</a:t>
            </a:r>
            <a:r>
              <a:rPr lang="en-US" altLang="en-US" sz="1000" b="1" baseline="30000" dirty="0">
                <a:solidFill>
                  <a:srgbClr val="006699"/>
                </a:solidFill>
                <a:latin typeface="Helvetica" pitchFamily="-84" charset="0"/>
              </a:rPr>
              <a:t>th</a:t>
            </a:r>
            <a:r>
              <a:rPr lang="en-US" altLang="en-US" sz="1000" b="1" dirty="0">
                <a:solidFill>
                  <a:srgbClr val="006699"/>
                </a:solidFill>
                <a:latin typeface="Helvetica" pitchFamily="-84" charset="0"/>
              </a:rPr>
              <a:t> Edition</a:t>
            </a:r>
          </a:p>
        </p:txBody>
      </p:sp>
      <p:pic>
        <p:nvPicPr>
          <p:cNvPr id="1036" name="Picture 12" descr="dino_6">
            <a:extLst>
              <a:ext uri="{FF2B5EF4-FFF2-40B4-BE49-F238E27FC236}">
                <a16:creationId xmlns:a16="http://schemas.microsoft.com/office/drawing/2014/main" id="{7C30774D-664A-463B-964E-CEBB5E7BC4C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5"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90BF469C-E31E-40BF-A491-D0F7B2752849}"/>
              </a:ext>
            </a:extLst>
          </p:cNvPr>
          <p:cNvSpPr>
            <a:spLocks noGrp="1" noChangeArrowheads="1"/>
          </p:cNvSpPr>
          <p:nvPr>
            <p:ph type="ctrTitle"/>
          </p:nvPr>
        </p:nvSpPr>
        <p:spPr>
          <a:xfrm>
            <a:off x="309563" y="1855788"/>
            <a:ext cx="8834437" cy="1079500"/>
          </a:xfrm>
        </p:spPr>
        <p:txBody>
          <a:bodyPr/>
          <a:lstStyle/>
          <a:p>
            <a:pPr eaLnBrk="1" hangingPunct="1"/>
            <a:r>
              <a:rPr lang="en-US" altLang="en-US"/>
              <a:t>Chapter 19:  </a:t>
            </a:r>
            <a:br>
              <a:rPr lang="en-US" altLang="en-US"/>
            </a:br>
            <a:r>
              <a:rPr lang="en-US" altLang="en-US"/>
              <a:t>Network and Distributed Systems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a:extLst>
              <a:ext uri="{FF2B5EF4-FFF2-40B4-BE49-F238E27FC236}">
                <a16:creationId xmlns:a16="http://schemas.microsoft.com/office/drawing/2014/main" id="{177C3051-D787-47D1-949F-1BDF7E4883E5}"/>
              </a:ext>
            </a:extLst>
          </p:cNvPr>
          <p:cNvSpPr>
            <a:spLocks noGrp="1" noChangeArrowheads="1"/>
          </p:cNvSpPr>
          <p:nvPr>
            <p:ph type="title"/>
          </p:nvPr>
        </p:nvSpPr>
        <p:spPr/>
        <p:txBody>
          <a:bodyPr/>
          <a:lstStyle/>
          <a:p>
            <a:r>
              <a:rPr lang="en-US" altLang="en-US"/>
              <a:t>Wide-Area Network (WAN)</a:t>
            </a:r>
          </a:p>
        </p:txBody>
      </p:sp>
      <p:pic>
        <p:nvPicPr>
          <p:cNvPr id="22530" name="Picture 2">
            <a:extLst>
              <a:ext uri="{FF2B5EF4-FFF2-40B4-BE49-F238E27FC236}">
                <a16:creationId xmlns:a16="http://schemas.microsoft.com/office/drawing/2014/main" id="{44C702CB-35F2-4B60-81A6-F4B81231A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1498600"/>
            <a:ext cx="7178675"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FBE46E02-CC0A-4C99-947F-3200B876BE7A}"/>
              </a:ext>
            </a:extLst>
          </p:cNvPr>
          <p:cNvSpPr>
            <a:spLocks noGrp="1" noChangeArrowheads="1"/>
          </p:cNvSpPr>
          <p:nvPr>
            <p:ph type="title"/>
          </p:nvPr>
        </p:nvSpPr>
        <p:spPr/>
        <p:txBody>
          <a:bodyPr/>
          <a:lstStyle/>
          <a:p>
            <a:r>
              <a:rPr lang="en-US" altLang="en-US"/>
              <a:t>Naming and Name Resolution</a:t>
            </a:r>
          </a:p>
        </p:txBody>
      </p:sp>
      <p:sp>
        <p:nvSpPr>
          <p:cNvPr id="24578" name="Content Placeholder 2">
            <a:extLst>
              <a:ext uri="{FF2B5EF4-FFF2-40B4-BE49-F238E27FC236}">
                <a16:creationId xmlns:a16="http://schemas.microsoft.com/office/drawing/2014/main" id="{4BB9341E-0DE9-4B4F-9241-08404A6C3388}"/>
              </a:ext>
            </a:extLst>
          </p:cNvPr>
          <p:cNvSpPr>
            <a:spLocks noGrp="1" noChangeArrowheads="1"/>
          </p:cNvSpPr>
          <p:nvPr>
            <p:ph idx="1"/>
          </p:nvPr>
        </p:nvSpPr>
        <p:spPr>
          <a:xfrm>
            <a:off x="806450" y="1233488"/>
            <a:ext cx="7701574" cy="4530725"/>
          </a:xfrm>
        </p:spPr>
        <p:txBody>
          <a:bodyPr/>
          <a:lstStyle/>
          <a:p>
            <a:r>
              <a:rPr lang="en-US" altLang="en-US" dirty="0"/>
              <a:t>Each computer system in the network has a unique name</a:t>
            </a:r>
          </a:p>
          <a:p>
            <a:r>
              <a:rPr lang="en-US" altLang="en-US" dirty="0"/>
              <a:t>Each process in a given system has a unique name (process-id)</a:t>
            </a:r>
          </a:p>
          <a:p>
            <a:r>
              <a:rPr lang="en-US" altLang="en-US" dirty="0"/>
              <a:t>Identify processes on remote systems by </a:t>
            </a:r>
          </a:p>
          <a:p>
            <a:pPr lvl="3">
              <a:buFontTx/>
              <a:buNone/>
            </a:pPr>
            <a:r>
              <a:rPr lang="en-US" altLang="en-US" dirty="0"/>
              <a:t>&lt;</a:t>
            </a:r>
            <a:r>
              <a:rPr lang="en-US" altLang="en-US" b="1" dirty="0">
                <a:solidFill>
                  <a:srgbClr val="006699"/>
                </a:solidFill>
                <a:latin typeface="+mj-lt"/>
              </a:rPr>
              <a:t>host-name</a:t>
            </a:r>
            <a:r>
              <a:rPr lang="en-US" altLang="en-US" dirty="0"/>
              <a:t>, </a:t>
            </a:r>
            <a:r>
              <a:rPr lang="en-US" altLang="en-US" b="1" dirty="0">
                <a:solidFill>
                  <a:srgbClr val="006699"/>
                </a:solidFill>
                <a:latin typeface="+mj-lt"/>
              </a:rPr>
              <a:t>process-id</a:t>
            </a:r>
            <a:r>
              <a:rPr lang="en-US" altLang="en-US" dirty="0"/>
              <a:t>&gt; pair</a:t>
            </a:r>
          </a:p>
          <a:p>
            <a:r>
              <a:rPr lang="en-US" altLang="en-US" b="1" dirty="0">
                <a:solidFill>
                  <a:srgbClr val="006699"/>
                </a:solidFill>
                <a:latin typeface="+mj-lt"/>
              </a:rPr>
              <a:t>Domain name system </a:t>
            </a:r>
            <a:r>
              <a:rPr lang="en-US" altLang="en-US" dirty="0"/>
              <a:t>(</a:t>
            </a:r>
            <a:r>
              <a:rPr lang="en-US" altLang="en-US" b="1" dirty="0">
                <a:solidFill>
                  <a:srgbClr val="006699"/>
                </a:solidFill>
                <a:latin typeface="+mj-lt"/>
              </a:rPr>
              <a:t>DNS</a:t>
            </a:r>
            <a:r>
              <a:rPr lang="en-US" altLang="en-US" dirty="0"/>
              <a:t>) – specifies the naming structure of the hosts, as well as name to address </a:t>
            </a:r>
            <a:r>
              <a:rPr lang="en-US" altLang="en-US" b="1" dirty="0">
                <a:solidFill>
                  <a:srgbClr val="006699"/>
                </a:solidFill>
                <a:latin typeface="+mj-lt"/>
              </a:rPr>
              <a:t>resolution</a:t>
            </a:r>
            <a:r>
              <a:rPr lang="en-US" altLang="en-US" dirty="0"/>
              <a:t> (Internet)</a:t>
            </a:r>
          </a:p>
          <a:p>
            <a:endParaRPr lang="en-US" altLang="en-US" dirty="0"/>
          </a:p>
        </p:txBody>
      </p:sp>
      <p:pic>
        <p:nvPicPr>
          <p:cNvPr id="24579" name="Picture 2">
            <a:extLst>
              <a:ext uri="{FF2B5EF4-FFF2-40B4-BE49-F238E27FC236}">
                <a16:creationId xmlns:a16="http://schemas.microsoft.com/office/drawing/2014/main" id="{4831C9B9-2A0C-40B9-B2F5-4FED197BA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350" y="3498850"/>
            <a:ext cx="433387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a:extLst>
              <a:ext uri="{FF2B5EF4-FFF2-40B4-BE49-F238E27FC236}">
                <a16:creationId xmlns:a16="http://schemas.microsoft.com/office/drawing/2014/main" id="{0946DF17-A77F-4376-BE6B-E2B093D1E13A}"/>
              </a:ext>
            </a:extLst>
          </p:cNvPr>
          <p:cNvSpPr>
            <a:spLocks noGrp="1" noChangeArrowheads="1"/>
          </p:cNvSpPr>
          <p:nvPr>
            <p:ph type="body" idx="1"/>
          </p:nvPr>
        </p:nvSpPr>
        <p:spPr>
          <a:xfrm>
            <a:off x="1091682" y="1785938"/>
            <a:ext cx="7330099" cy="3783012"/>
          </a:xfrm>
        </p:spPr>
        <p:txBody>
          <a:bodyPr/>
          <a:lstStyle/>
          <a:p>
            <a:r>
              <a:rPr lang="en-US" altLang="en-US" b="1" dirty="0"/>
              <a:t>Layer 1: Physical layer</a:t>
            </a:r>
            <a:r>
              <a:rPr lang="en-US" altLang="en-US" dirty="0"/>
              <a:t> – handles the mechanical and electrical details of the physical transmission of a bit stream</a:t>
            </a:r>
          </a:p>
          <a:p>
            <a:r>
              <a:rPr lang="en-US" altLang="en-US" b="1" dirty="0"/>
              <a:t>Layer 2: Data-link layer</a:t>
            </a:r>
            <a:r>
              <a:rPr lang="en-US" altLang="en-US" dirty="0"/>
              <a:t> – handles the </a:t>
            </a:r>
            <a:r>
              <a:rPr lang="en-US" altLang="en-US" i="1" dirty="0"/>
              <a:t>frames</a:t>
            </a:r>
            <a:r>
              <a:rPr lang="en-US" altLang="en-US" dirty="0"/>
              <a:t>, or fixed-length parts of packets, including any error detection and recovery that occurred in the physical layer</a:t>
            </a:r>
          </a:p>
          <a:p>
            <a:r>
              <a:rPr lang="en-US" altLang="en-US" b="1" dirty="0"/>
              <a:t>Layer 3: Network layer</a:t>
            </a:r>
            <a:r>
              <a:rPr lang="en-US" altLang="en-US" dirty="0"/>
              <a:t> – provides connections and routes packets in the communication network, including handling the address of outgoing packets, decoding the address of incoming packets, and maintaining routing information for proper response to changing load levels</a:t>
            </a:r>
          </a:p>
        </p:txBody>
      </p:sp>
      <p:sp>
        <p:nvSpPr>
          <p:cNvPr id="26626" name="Text Box 5">
            <a:extLst>
              <a:ext uri="{FF2B5EF4-FFF2-40B4-BE49-F238E27FC236}">
                <a16:creationId xmlns:a16="http://schemas.microsoft.com/office/drawing/2014/main" id="{A315D485-3AAE-42CB-B464-A407F872790B}"/>
              </a:ext>
            </a:extLst>
          </p:cNvPr>
          <p:cNvSpPr txBox="1">
            <a:spLocks noChangeArrowheads="1"/>
          </p:cNvSpPr>
          <p:nvPr/>
        </p:nvSpPr>
        <p:spPr bwMode="auto">
          <a:xfrm>
            <a:off x="832826" y="1054100"/>
            <a:ext cx="733009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lang="en-US" altLang="en-US" dirty="0"/>
              <a:t>The communication network is partitioned into the following multiple layers:</a:t>
            </a:r>
          </a:p>
        </p:txBody>
      </p:sp>
      <p:sp>
        <p:nvSpPr>
          <p:cNvPr id="26627" name="Title 1">
            <a:extLst>
              <a:ext uri="{FF2B5EF4-FFF2-40B4-BE49-F238E27FC236}">
                <a16:creationId xmlns:a16="http://schemas.microsoft.com/office/drawing/2014/main" id="{616DDBD5-BC46-4715-BCD2-219D8E10D6C8}"/>
              </a:ext>
            </a:extLst>
          </p:cNvPr>
          <p:cNvSpPr>
            <a:spLocks noGrp="1" noChangeArrowheads="1"/>
          </p:cNvSpPr>
          <p:nvPr>
            <p:ph type="title"/>
          </p:nvPr>
        </p:nvSpPr>
        <p:spPr/>
        <p:txBody>
          <a:bodyPr/>
          <a:lstStyle/>
          <a:p>
            <a:r>
              <a:rPr lang="en-US" altLang="en-US"/>
              <a:t>Communication Protocol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a:extLst>
              <a:ext uri="{FF2B5EF4-FFF2-40B4-BE49-F238E27FC236}">
                <a16:creationId xmlns:a16="http://schemas.microsoft.com/office/drawing/2014/main" id="{D59F3643-C7E3-463C-B116-76F38F106513}"/>
              </a:ext>
            </a:extLst>
          </p:cNvPr>
          <p:cNvSpPr>
            <a:spLocks noGrp="1" noChangeArrowheads="1"/>
          </p:cNvSpPr>
          <p:nvPr>
            <p:ph type="body" idx="1"/>
          </p:nvPr>
        </p:nvSpPr>
        <p:spPr>
          <a:xfrm>
            <a:off x="1106487" y="1298057"/>
            <a:ext cx="7427913" cy="5043488"/>
          </a:xfrm>
        </p:spPr>
        <p:txBody>
          <a:bodyPr/>
          <a:lstStyle/>
          <a:p>
            <a:r>
              <a:rPr lang="en-US" altLang="en-US" b="1" dirty="0"/>
              <a:t>Layer 4: Transport layer</a:t>
            </a:r>
            <a:r>
              <a:rPr lang="en-US" altLang="en-US" dirty="0"/>
              <a:t> – responsible for low-level network access and for message transfer between clients, including partitioning messages into packets, maintaining packet order, controlling flow, and generating physical addresses</a:t>
            </a:r>
          </a:p>
          <a:p>
            <a:r>
              <a:rPr lang="en-US" altLang="en-US" b="1" dirty="0"/>
              <a:t>Layer 5: Session layer</a:t>
            </a:r>
            <a:r>
              <a:rPr lang="en-US" altLang="en-US" dirty="0"/>
              <a:t> – implements sessions, or process-to-process communications protocols</a:t>
            </a:r>
          </a:p>
          <a:p>
            <a:r>
              <a:rPr lang="en-US" altLang="en-US" b="1" dirty="0"/>
              <a:t>Layer 6: Presentation layer</a:t>
            </a:r>
            <a:r>
              <a:rPr lang="en-US" altLang="en-US" dirty="0"/>
              <a:t> – resolves the differences in formats among the various sites in the network, including character conversions, and half duplex/full duplex (echoing)</a:t>
            </a:r>
          </a:p>
          <a:p>
            <a:r>
              <a:rPr lang="en-US" altLang="en-US" b="1" dirty="0"/>
              <a:t>Layer 7: Application layer</a:t>
            </a:r>
            <a:r>
              <a:rPr lang="en-US" altLang="en-US" dirty="0"/>
              <a:t> – interacts directly with the users,</a:t>
            </a:r>
            <a:r>
              <a:rPr lang="en-US" altLang="ja-JP" dirty="0"/>
              <a:t> deals with file transfer, remote-login protocols and electronic mail, as well as schemas for distributed databases</a:t>
            </a:r>
            <a:endParaRPr lang="en-US" altLang="en-US" dirty="0"/>
          </a:p>
        </p:txBody>
      </p:sp>
      <p:sp>
        <p:nvSpPr>
          <p:cNvPr id="28674" name="Title 1">
            <a:extLst>
              <a:ext uri="{FF2B5EF4-FFF2-40B4-BE49-F238E27FC236}">
                <a16:creationId xmlns:a16="http://schemas.microsoft.com/office/drawing/2014/main" id="{5000ED90-55DD-4DDB-BC35-16CC699B24CA}"/>
              </a:ext>
            </a:extLst>
          </p:cNvPr>
          <p:cNvSpPr>
            <a:spLocks noGrp="1" noChangeArrowheads="1"/>
          </p:cNvSpPr>
          <p:nvPr>
            <p:ph type="title"/>
          </p:nvPr>
        </p:nvSpPr>
        <p:spPr/>
        <p:txBody>
          <a:bodyPr/>
          <a:lstStyle/>
          <a:p>
            <a:r>
              <a:rPr lang="en-US" altLang="en-US"/>
              <a:t>Communication Protocol (Cont.)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17_05.pdf">
            <a:extLst>
              <a:ext uri="{FF2B5EF4-FFF2-40B4-BE49-F238E27FC236}">
                <a16:creationId xmlns:a16="http://schemas.microsoft.com/office/drawing/2014/main" id="{FC9FA9C3-0365-44F2-A936-BD35AD4E98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2135188"/>
            <a:ext cx="60039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a:extLst>
              <a:ext uri="{FF2B5EF4-FFF2-40B4-BE49-F238E27FC236}">
                <a16:creationId xmlns:a16="http://schemas.microsoft.com/office/drawing/2014/main" id="{23012934-9B79-D545-B43F-E4C3C6EB265B}"/>
              </a:ext>
            </a:extLst>
          </p:cNvPr>
          <p:cNvSpPr>
            <a:spLocks noChangeArrowheads="1"/>
          </p:cNvSpPr>
          <p:nvPr/>
        </p:nvSpPr>
        <p:spPr bwMode="auto">
          <a:xfrm>
            <a:off x="889000" y="1206500"/>
            <a:ext cx="7670800" cy="646113"/>
          </a:xfrm>
          <a:prstGeom prst="rect">
            <a:avLst/>
          </a:prstGeom>
          <a:noFill/>
          <a:ln>
            <a:noFill/>
          </a:ln>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r>
              <a:rPr kumimoji="1" lang="en-US" altLang="en-US" dirty="0">
                <a:latin typeface="+mn-lt"/>
                <a:cs typeface="ＭＳ Ｐゴシック" charset="-128"/>
              </a:rPr>
              <a:t>Logical communication between two computers, with the three lowest-level  layers implemented in hardware</a:t>
            </a:r>
          </a:p>
        </p:txBody>
      </p:sp>
      <p:sp>
        <p:nvSpPr>
          <p:cNvPr id="30723" name="Title 1">
            <a:extLst>
              <a:ext uri="{FF2B5EF4-FFF2-40B4-BE49-F238E27FC236}">
                <a16:creationId xmlns:a16="http://schemas.microsoft.com/office/drawing/2014/main" id="{C7A3BE5D-63D1-40F3-A616-76F23FA74498}"/>
              </a:ext>
            </a:extLst>
          </p:cNvPr>
          <p:cNvSpPr>
            <a:spLocks noGrp="1" noChangeArrowheads="1"/>
          </p:cNvSpPr>
          <p:nvPr>
            <p:ph type="title"/>
          </p:nvPr>
        </p:nvSpPr>
        <p:spPr/>
        <p:txBody>
          <a:bodyPr/>
          <a:lstStyle/>
          <a:p>
            <a:r>
              <a:rPr lang="en-US" altLang="en-US"/>
              <a:t>OSI Network Model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17_06.pdf">
            <a:extLst>
              <a:ext uri="{FF2B5EF4-FFF2-40B4-BE49-F238E27FC236}">
                <a16:creationId xmlns:a16="http://schemas.microsoft.com/office/drawing/2014/main" id="{1EAC32F7-9DD6-4550-BAAC-8E73A8B2F8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5800" y="1247775"/>
            <a:ext cx="31591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1">
            <a:extLst>
              <a:ext uri="{FF2B5EF4-FFF2-40B4-BE49-F238E27FC236}">
                <a16:creationId xmlns:a16="http://schemas.microsoft.com/office/drawing/2014/main" id="{9AA37BF7-8712-4414-A871-EE56F5F52C2F}"/>
              </a:ext>
            </a:extLst>
          </p:cNvPr>
          <p:cNvSpPr>
            <a:spLocks noGrp="1" noChangeArrowheads="1"/>
          </p:cNvSpPr>
          <p:nvPr>
            <p:ph type="title"/>
          </p:nvPr>
        </p:nvSpPr>
        <p:spPr/>
        <p:txBody>
          <a:bodyPr/>
          <a:lstStyle/>
          <a:p>
            <a:r>
              <a:rPr lang="en-US" altLang="en-US"/>
              <a:t>OSI Protocol Stack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17_07.pdf">
            <a:extLst>
              <a:ext uri="{FF2B5EF4-FFF2-40B4-BE49-F238E27FC236}">
                <a16:creationId xmlns:a16="http://schemas.microsoft.com/office/drawing/2014/main" id="{F439B640-6756-4F8B-86EA-ADA96E2B67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1195388"/>
            <a:ext cx="2941638"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1">
            <a:extLst>
              <a:ext uri="{FF2B5EF4-FFF2-40B4-BE49-F238E27FC236}">
                <a16:creationId xmlns:a16="http://schemas.microsoft.com/office/drawing/2014/main" id="{9F904B01-31B7-4A8F-8C79-088220F3C76F}"/>
              </a:ext>
            </a:extLst>
          </p:cNvPr>
          <p:cNvSpPr>
            <a:spLocks noGrp="1" noChangeArrowheads="1"/>
          </p:cNvSpPr>
          <p:nvPr>
            <p:ph type="title"/>
          </p:nvPr>
        </p:nvSpPr>
        <p:spPr/>
        <p:txBody>
          <a:bodyPr/>
          <a:lstStyle/>
          <a:p>
            <a:r>
              <a:rPr lang="en-US" altLang="en-US"/>
              <a:t>OSI Network Message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C4CA8B78-0DED-4459-8A2F-050FACB5BA8F}"/>
              </a:ext>
            </a:extLst>
          </p:cNvPr>
          <p:cNvSpPr>
            <a:spLocks noGrp="1" noChangeArrowheads="1"/>
          </p:cNvSpPr>
          <p:nvPr>
            <p:ph type="title"/>
          </p:nvPr>
        </p:nvSpPr>
        <p:spPr/>
        <p:txBody>
          <a:bodyPr/>
          <a:lstStyle/>
          <a:p>
            <a:r>
              <a:rPr lang="en-US" altLang="en-US"/>
              <a:t>The OSI model</a:t>
            </a:r>
          </a:p>
        </p:txBody>
      </p:sp>
      <p:sp>
        <p:nvSpPr>
          <p:cNvPr id="36866" name="Content Placeholder 2">
            <a:extLst>
              <a:ext uri="{FF2B5EF4-FFF2-40B4-BE49-F238E27FC236}">
                <a16:creationId xmlns:a16="http://schemas.microsoft.com/office/drawing/2014/main" id="{119AC4B3-9E8C-477E-B820-5974ECCBF17F}"/>
              </a:ext>
            </a:extLst>
          </p:cNvPr>
          <p:cNvSpPr>
            <a:spLocks noGrp="1" noChangeArrowheads="1"/>
          </p:cNvSpPr>
          <p:nvPr>
            <p:ph idx="1"/>
          </p:nvPr>
        </p:nvSpPr>
        <p:spPr>
          <a:xfrm>
            <a:off x="806449" y="1233488"/>
            <a:ext cx="7701573" cy="4530725"/>
          </a:xfrm>
        </p:spPr>
        <p:txBody>
          <a:bodyPr/>
          <a:lstStyle/>
          <a:p>
            <a:r>
              <a:rPr lang="en-US" altLang="en-US" dirty="0"/>
              <a:t>The OSI model formalizes some of the earlier work done in network protocols but was developed in the late 1970s and is currently not in widespread use</a:t>
            </a:r>
          </a:p>
          <a:p>
            <a:r>
              <a:rPr lang="en-US" altLang="en-US" dirty="0"/>
              <a:t>The most widely adopted protocol stack is the TCP/IP model, which has been adopted by virtually all Internet sites </a:t>
            </a:r>
          </a:p>
          <a:p>
            <a:r>
              <a:rPr lang="en-US" altLang="en-US" dirty="0"/>
              <a:t>The TCP/IP protocol stack has fewer layers than the OSI model. Theoretically, because it combines several functions in each layer, it is more difficult to implement but more efficient than OSI networking </a:t>
            </a:r>
          </a:p>
          <a:p>
            <a:r>
              <a:rPr lang="en-US" altLang="en-US" dirty="0"/>
              <a:t>The relationship between the OSI and TCP/IP models is shown in the next slide</a:t>
            </a:r>
          </a:p>
          <a:p>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17_08.pdf">
            <a:extLst>
              <a:ext uri="{FF2B5EF4-FFF2-40B4-BE49-F238E27FC236}">
                <a16:creationId xmlns:a16="http://schemas.microsoft.com/office/drawing/2014/main" id="{75ECD6E0-507C-45CE-A6A6-CC8348BF55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1346200"/>
            <a:ext cx="38227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1">
            <a:extLst>
              <a:ext uri="{FF2B5EF4-FFF2-40B4-BE49-F238E27FC236}">
                <a16:creationId xmlns:a16="http://schemas.microsoft.com/office/drawing/2014/main" id="{8547BF02-6D6E-41C6-9126-3C39E14BE969}"/>
              </a:ext>
            </a:extLst>
          </p:cNvPr>
          <p:cNvSpPr>
            <a:spLocks noGrp="1" noChangeArrowheads="1"/>
          </p:cNvSpPr>
          <p:nvPr>
            <p:ph type="title"/>
          </p:nvPr>
        </p:nvSpPr>
        <p:spPr/>
        <p:txBody>
          <a:bodyPr/>
          <a:lstStyle/>
          <a:p>
            <a:r>
              <a:rPr lang="en-US" altLang="en-US"/>
              <a:t>    The OSI and TCP/IP Protocol Stacks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56EEA23A-8031-42DF-803D-B6B1145703BE}"/>
              </a:ext>
            </a:extLst>
          </p:cNvPr>
          <p:cNvSpPr>
            <a:spLocks noGrp="1" noChangeArrowheads="1"/>
          </p:cNvSpPr>
          <p:nvPr>
            <p:ph type="title"/>
          </p:nvPr>
        </p:nvSpPr>
        <p:spPr/>
        <p:txBody>
          <a:bodyPr/>
          <a:lstStyle/>
          <a:p>
            <a:r>
              <a:rPr lang="en-US" altLang="en-US"/>
              <a:t>TCP/IP Example</a:t>
            </a:r>
          </a:p>
        </p:txBody>
      </p:sp>
      <p:sp>
        <p:nvSpPr>
          <p:cNvPr id="40962" name="Content Placeholder 2">
            <a:extLst>
              <a:ext uri="{FF2B5EF4-FFF2-40B4-BE49-F238E27FC236}">
                <a16:creationId xmlns:a16="http://schemas.microsoft.com/office/drawing/2014/main" id="{C3778DF9-ACC9-4570-9C65-D5EA6D92EA25}"/>
              </a:ext>
            </a:extLst>
          </p:cNvPr>
          <p:cNvSpPr>
            <a:spLocks noGrp="1" noChangeArrowheads="1"/>
          </p:cNvSpPr>
          <p:nvPr>
            <p:ph idx="1"/>
          </p:nvPr>
        </p:nvSpPr>
        <p:spPr>
          <a:xfrm>
            <a:off x="806450" y="1233488"/>
            <a:ext cx="7651750" cy="4530725"/>
          </a:xfrm>
        </p:spPr>
        <p:txBody>
          <a:bodyPr/>
          <a:lstStyle/>
          <a:p>
            <a:r>
              <a:rPr lang="en-US" altLang="en-US" dirty="0"/>
              <a:t>Every host has a name and an associated </a:t>
            </a:r>
            <a:r>
              <a:rPr lang="en-US" altLang="en-US" b="1" dirty="0">
                <a:solidFill>
                  <a:srgbClr val="006699"/>
                </a:solidFill>
                <a:latin typeface="+mj-lt"/>
              </a:rPr>
              <a:t>IP address </a:t>
            </a:r>
            <a:r>
              <a:rPr lang="en-US" altLang="en-US" dirty="0"/>
              <a:t>(host-id)</a:t>
            </a:r>
          </a:p>
          <a:p>
            <a:pPr lvl="1"/>
            <a:r>
              <a:rPr lang="en-US" altLang="en-US" dirty="0"/>
              <a:t>Hierarchical and segmented</a:t>
            </a:r>
          </a:p>
          <a:p>
            <a:r>
              <a:rPr lang="en-US" altLang="en-US" dirty="0"/>
              <a:t>Sending system checks routing tables and locates a router to send packet</a:t>
            </a:r>
          </a:p>
          <a:p>
            <a:r>
              <a:rPr lang="en-US" altLang="en-US" dirty="0"/>
              <a:t>Router uses segmented network part of host-id to determine where to transfer packet</a:t>
            </a:r>
          </a:p>
          <a:p>
            <a:pPr lvl="1"/>
            <a:r>
              <a:rPr lang="en-US" altLang="en-US" dirty="0"/>
              <a:t>This may repeat among multiple routers</a:t>
            </a:r>
          </a:p>
          <a:p>
            <a:r>
              <a:rPr lang="en-US" altLang="en-US" dirty="0"/>
              <a:t>Destination system receives the packet</a:t>
            </a:r>
          </a:p>
          <a:p>
            <a:pPr lvl="1"/>
            <a:r>
              <a:rPr lang="en-US" altLang="en-US" dirty="0"/>
              <a:t>Packet may be complete message, or it may need to be reassembled into larger message spanning multiple packets</a:t>
            </a:r>
          </a:p>
          <a:p>
            <a:pPr lvl="1"/>
            <a:endParaRPr lang="en-US" altLang="en-US" dirty="0"/>
          </a:p>
          <a:p>
            <a:pPr lvl="1"/>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A827FDA2-B3C8-4264-90CA-E1A30A7A0F06}"/>
              </a:ext>
            </a:extLst>
          </p:cNvPr>
          <p:cNvSpPr>
            <a:spLocks noGrp="1" noChangeArrowheads="1"/>
          </p:cNvSpPr>
          <p:nvPr>
            <p:ph type="title"/>
          </p:nvPr>
        </p:nvSpPr>
        <p:spPr>
          <a:xfrm>
            <a:off x="709132" y="240489"/>
            <a:ext cx="8229600" cy="576262"/>
          </a:xfrm>
        </p:spPr>
        <p:txBody>
          <a:bodyPr/>
          <a:lstStyle/>
          <a:p>
            <a:r>
              <a:rPr lang="en-US" altLang="en-US" dirty="0"/>
              <a:t>Chapter 19: Distributed Systems</a:t>
            </a:r>
          </a:p>
        </p:txBody>
      </p:sp>
      <p:sp>
        <p:nvSpPr>
          <p:cNvPr id="7170" name="Content Placeholder 2">
            <a:extLst>
              <a:ext uri="{FF2B5EF4-FFF2-40B4-BE49-F238E27FC236}">
                <a16:creationId xmlns:a16="http://schemas.microsoft.com/office/drawing/2014/main" id="{E0F95BF0-AE95-4983-8EBF-A224B2A7E3E9}"/>
              </a:ext>
            </a:extLst>
          </p:cNvPr>
          <p:cNvSpPr>
            <a:spLocks noGrp="1" noChangeArrowheads="1"/>
          </p:cNvSpPr>
          <p:nvPr>
            <p:ph idx="1"/>
          </p:nvPr>
        </p:nvSpPr>
        <p:spPr>
          <a:xfrm>
            <a:off x="806450" y="1233488"/>
            <a:ext cx="7037388" cy="4530725"/>
          </a:xfrm>
        </p:spPr>
        <p:txBody>
          <a:bodyPr/>
          <a:lstStyle/>
          <a:p>
            <a:r>
              <a:rPr lang="en-US" altLang="en-US" dirty="0"/>
              <a:t>Advantages of Distributed Systems</a:t>
            </a:r>
          </a:p>
          <a:p>
            <a:r>
              <a:rPr lang="en-US" altLang="en-US" dirty="0"/>
              <a:t>Network Structure</a:t>
            </a:r>
          </a:p>
          <a:p>
            <a:r>
              <a:rPr lang="en-US" altLang="en-US" dirty="0"/>
              <a:t>Communication Structure</a:t>
            </a:r>
          </a:p>
          <a:p>
            <a:r>
              <a:rPr lang="en-US" altLang="en-US" dirty="0"/>
              <a:t>Network and Distributed Operating Systems</a:t>
            </a:r>
          </a:p>
          <a:p>
            <a:r>
              <a:rPr lang="en-US" altLang="en-US" dirty="0"/>
              <a:t>Design Issues of Distributed Systems</a:t>
            </a:r>
          </a:p>
          <a:p>
            <a:r>
              <a:rPr lang="en-US" altLang="en-US" dirty="0"/>
              <a:t>Distributed File Systems</a:t>
            </a:r>
          </a:p>
          <a:p>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256AF11E-F18D-4436-AF9A-59C7844B0279}"/>
              </a:ext>
            </a:extLst>
          </p:cNvPr>
          <p:cNvSpPr>
            <a:spLocks noGrp="1" noChangeArrowheads="1"/>
          </p:cNvSpPr>
          <p:nvPr>
            <p:ph type="title"/>
          </p:nvPr>
        </p:nvSpPr>
        <p:spPr/>
        <p:txBody>
          <a:bodyPr/>
          <a:lstStyle/>
          <a:p>
            <a:r>
              <a:rPr lang="en-US" altLang="en-US"/>
              <a:t>TCP/IP Example (Cont.)</a:t>
            </a:r>
          </a:p>
        </p:txBody>
      </p:sp>
      <p:sp>
        <p:nvSpPr>
          <p:cNvPr id="41986" name="Content Placeholder 3">
            <a:extLst>
              <a:ext uri="{FF2B5EF4-FFF2-40B4-BE49-F238E27FC236}">
                <a16:creationId xmlns:a16="http://schemas.microsoft.com/office/drawing/2014/main" id="{725BF948-D33A-4D51-96A9-F22314F50104}"/>
              </a:ext>
            </a:extLst>
          </p:cNvPr>
          <p:cNvSpPr>
            <a:spLocks noGrp="1" noChangeArrowheads="1"/>
          </p:cNvSpPr>
          <p:nvPr>
            <p:ph idx="1"/>
          </p:nvPr>
        </p:nvSpPr>
        <p:spPr>
          <a:xfrm>
            <a:off x="806450" y="1233488"/>
            <a:ext cx="7727950" cy="4530725"/>
          </a:xfrm>
        </p:spPr>
        <p:txBody>
          <a:bodyPr/>
          <a:lstStyle/>
          <a:p>
            <a:r>
              <a:rPr lang="en-US" altLang="en-US" dirty="0"/>
              <a:t>Within a network, how does a packet move from sender (host or router) to receiver?</a:t>
            </a:r>
          </a:p>
          <a:p>
            <a:pPr lvl="1"/>
            <a:r>
              <a:rPr lang="en-US" altLang="en-US" dirty="0"/>
              <a:t>Every Ethernet/</a:t>
            </a:r>
            <a:r>
              <a:rPr lang="en-US" altLang="en-US" dirty="0" err="1"/>
              <a:t>WiFi</a:t>
            </a:r>
            <a:r>
              <a:rPr lang="en-US" altLang="en-US" dirty="0"/>
              <a:t> device has a </a:t>
            </a:r>
            <a:r>
              <a:rPr lang="en-US" altLang="en-US" b="1" dirty="0">
                <a:solidFill>
                  <a:srgbClr val="006699"/>
                </a:solidFill>
                <a:latin typeface="+mj-lt"/>
              </a:rPr>
              <a:t>Media Access Control </a:t>
            </a:r>
            <a:r>
              <a:rPr lang="en-US" altLang="en-US" dirty="0"/>
              <a:t>(MAC) address</a:t>
            </a:r>
          </a:p>
          <a:p>
            <a:pPr lvl="1"/>
            <a:r>
              <a:rPr lang="en-US" altLang="en-US" dirty="0"/>
              <a:t>Two devices on same LAN communicate via MAC address</a:t>
            </a:r>
          </a:p>
          <a:p>
            <a:pPr lvl="1"/>
            <a:r>
              <a:rPr lang="en-US" altLang="en-US" dirty="0"/>
              <a:t>If a system needs to send data to another system, it needs to discover the IP to MAC address mapping</a:t>
            </a:r>
          </a:p>
          <a:p>
            <a:pPr lvl="2"/>
            <a:r>
              <a:rPr lang="en-US" altLang="en-US" dirty="0"/>
              <a:t>Uses </a:t>
            </a:r>
            <a:r>
              <a:rPr lang="en-US" altLang="en-US" b="1" dirty="0">
                <a:solidFill>
                  <a:srgbClr val="006699"/>
                </a:solidFill>
                <a:latin typeface="+mj-lt"/>
              </a:rPr>
              <a:t>address resolution protocol </a:t>
            </a:r>
            <a:r>
              <a:rPr lang="en-US" altLang="en-US" dirty="0"/>
              <a:t>(ARP)</a:t>
            </a:r>
          </a:p>
          <a:p>
            <a:pPr lvl="1"/>
            <a:r>
              <a:rPr lang="en-US" altLang="en-US" dirty="0"/>
              <a:t>A broadcast uses a special network address to signal that all hosts should receive and process the packet</a:t>
            </a:r>
          </a:p>
          <a:p>
            <a:pPr lvl="2"/>
            <a:r>
              <a:rPr lang="en-US" altLang="en-US" dirty="0"/>
              <a:t>Not forwarded by routers to different networks</a:t>
            </a:r>
          </a:p>
          <a:p>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98D5B7B3-56F3-4B94-9922-192FD7D70542}"/>
              </a:ext>
            </a:extLst>
          </p:cNvPr>
          <p:cNvSpPr>
            <a:spLocks noGrp="1" noChangeArrowheads="1"/>
          </p:cNvSpPr>
          <p:nvPr>
            <p:ph type="title"/>
          </p:nvPr>
        </p:nvSpPr>
        <p:spPr/>
        <p:txBody>
          <a:bodyPr/>
          <a:lstStyle/>
          <a:p>
            <a:r>
              <a:rPr lang="en-US" altLang="en-US"/>
              <a:t>Ethernet Packet</a:t>
            </a:r>
          </a:p>
        </p:txBody>
      </p:sp>
      <p:pic>
        <p:nvPicPr>
          <p:cNvPr id="43010" name="Picture 2">
            <a:extLst>
              <a:ext uri="{FF2B5EF4-FFF2-40B4-BE49-F238E27FC236}">
                <a16:creationId xmlns:a16="http://schemas.microsoft.com/office/drawing/2014/main" id="{D939EA8A-DD35-49C3-B762-0E5EF55CD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601788"/>
            <a:ext cx="5957888"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07D2E761-2AC4-4917-AA85-B1DD2FD7528B}"/>
              </a:ext>
            </a:extLst>
          </p:cNvPr>
          <p:cNvSpPr>
            <a:spLocks noGrp="1" noChangeArrowheads="1"/>
          </p:cNvSpPr>
          <p:nvPr>
            <p:ph type="title"/>
          </p:nvPr>
        </p:nvSpPr>
        <p:spPr/>
        <p:txBody>
          <a:bodyPr/>
          <a:lstStyle/>
          <a:p>
            <a:r>
              <a:rPr lang="en-US" altLang="en-US"/>
              <a:t>Transport Protocols UDP and TCP</a:t>
            </a:r>
          </a:p>
        </p:txBody>
      </p:sp>
      <p:sp>
        <p:nvSpPr>
          <p:cNvPr id="44034" name="Content Placeholder 2">
            <a:extLst>
              <a:ext uri="{FF2B5EF4-FFF2-40B4-BE49-F238E27FC236}">
                <a16:creationId xmlns:a16="http://schemas.microsoft.com/office/drawing/2014/main" id="{C1F25581-62FB-47F2-B830-D3AF11C30FBA}"/>
              </a:ext>
            </a:extLst>
          </p:cNvPr>
          <p:cNvSpPr>
            <a:spLocks noGrp="1" noChangeArrowheads="1"/>
          </p:cNvSpPr>
          <p:nvPr>
            <p:ph idx="1"/>
          </p:nvPr>
        </p:nvSpPr>
        <p:spPr>
          <a:xfrm>
            <a:off x="806450" y="1233488"/>
            <a:ext cx="7680325" cy="4530725"/>
          </a:xfrm>
        </p:spPr>
        <p:txBody>
          <a:bodyPr/>
          <a:lstStyle/>
          <a:p>
            <a:r>
              <a:rPr lang="en-US" altLang="en-US" dirty="0"/>
              <a:t>Once a host with a specific IP address receives a packet, it must somehow pass it to the correct waiting process</a:t>
            </a:r>
          </a:p>
          <a:p>
            <a:r>
              <a:rPr lang="en-US" altLang="en-US" dirty="0"/>
              <a:t>Transport protocols TCP and UDP identify receiving and sending processes through the use of a port number</a:t>
            </a:r>
          </a:p>
          <a:p>
            <a:pPr lvl="1"/>
            <a:r>
              <a:rPr lang="en-US" altLang="en-US" dirty="0"/>
              <a:t>Allows host with single IP address to have multiple server/client processes sending/receiving packets</a:t>
            </a:r>
          </a:p>
          <a:p>
            <a:pPr lvl="1"/>
            <a:r>
              <a:rPr lang="en-US" altLang="en-US" b="1" i="1" dirty="0"/>
              <a:t>Well-known</a:t>
            </a:r>
            <a:r>
              <a:rPr lang="en-US" altLang="en-US" dirty="0"/>
              <a:t> port numbers are used for many services</a:t>
            </a:r>
          </a:p>
          <a:p>
            <a:pPr lvl="2"/>
            <a:r>
              <a:rPr lang="en-US" altLang="en-US" dirty="0"/>
              <a:t>FTP – port and 21</a:t>
            </a:r>
          </a:p>
          <a:p>
            <a:pPr lvl="2"/>
            <a:r>
              <a:rPr lang="en-US" altLang="en-US" dirty="0" err="1"/>
              <a:t>ssh</a:t>
            </a:r>
            <a:r>
              <a:rPr lang="en-US" altLang="en-US" dirty="0"/>
              <a:t> – port 22</a:t>
            </a:r>
          </a:p>
          <a:p>
            <a:pPr lvl="2"/>
            <a:r>
              <a:rPr lang="en-US" altLang="en-US" dirty="0"/>
              <a:t>SMTP – port 25</a:t>
            </a:r>
          </a:p>
          <a:p>
            <a:pPr lvl="2"/>
            <a:r>
              <a:rPr lang="en-US" altLang="en-US" dirty="0"/>
              <a:t>HTTP – port 80</a:t>
            </a:r>
          </a:p>
          <a:p>
            <a:r>
              <a:rPr lang="en-US" altLang="en-US" dirty="0"/>
              <a:t>Transport protocol can be simple or can add reliability to network packet stream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C36E32F5-9F8D-4433-B0C1-79A090F6C479}"/>
              </a:ext>
            </a:extLst>
          </p:cNvPr>
          <p:cNvSpPr>
            <a:spLocks noGrp="1" noChangeArrowheads="1"/>
          </p:cNvSpPr>
          <p:nvPr>
            <p:ph type="title"/>
          </p:nvPr>
        </p:nvSpPr>
        <p:spPr/>
        <p:txBody>
          <a:bodyPr/>
          <a:lstStyle/>
          <a:p>
            <a:r>
              <a:rPr lang="en-US" altLang="en-US"/>
              <a:t>User Datagram Protocol</a:t>
            </a:r>
          </a:p>
        </p:txBody>
      </p:sp>
      <p:sp>
        <p:nvSpPr>
          <p:cNvPr id="45058" name="Content Placeholder 2">
            <a:extLst>
              <a:ext uri="{FF2B5EF4-FFF2-40B4-BE49-F238E27FC236}">
                <a16:creationId xmlns:a16="http://schemas.microsoft.com/office/drawing/2014/main" id="{CD456F23-1380-486A-ADB6-9D0D9C52F5C2}"/>
              </a:ext>
            </a:extLst>
          </p:cNvPr>
          <p:cNvSpPr>
            <a:spLocks noGrp="1" noChangeArrowheads="1"/>
          </p:cNvSpPr>
          <p:nvPr>
            <p:ph idx="1"/>
          </p:nvPr>
        </p:nvSpPr>
        <p:spPr>
          <a:xfrm>
            <a:off x="806449" y="1233488"/>
            <a:ext cx="7701573" cy="4530725"/>
          </a:xfrm>
        </p:spPr>
        <p:txBody>
          <a:bodyPr/>
          <a:lstStyle/>
          <a:p>
            <a:r>
              <a:rPr lang="en-US" altLang="en-US" dirty="0"/>
              <a:t>UDP is </a:t>
            </a:r>
            <a:r>
              <a:rPr lang="en-US" altLang="en-US" b="1" i="1" dirty="0"/>
              <a:t>unreliable </a:t>
            </a:r>
            <a:r>
              <a:rPr lang="en-US" altLang="en-US" dirty="0"/>
              <a:t>– bare-bones extension to IP with addition of port number</a:t>
            </a:r>
          </a:p>
          <a:p>
            <a:pPr lvl="1"/>
            <a:r>
              <a:rPr lang="en-US" altLang="en-US" dirty="0"/>
              <a:t>Since there are no guarantees of delivery in the lower network (IP) layer, packets may become lost</a:t>
            </a:r>
          </a:p>
          <a:p>
            <a:pPr lvl="1"/>
            <a:r>
              <a:rPr lang="en-US" altLang="en-US" dirty="0"/>
              <a:t>Packets may also be received out-out-order</a:t>
            </a:r>
          </a:p>
          <a:p>
            <a:r>
              <a:rPr lang="en-US" altLang="en-US" dirty="0"/>
              <a:t>UDP is also </a:t>
            </a:r>
            <a:r>
              <a:rPr lang="en-US" altLang="en-US" b="1" i="1" dirty="0"/>
              <a:t>connectionless</a:t>
            </a:r>
            <a:r>
              <a:rPr lang="en-US" altLang="en-US" dirty="0"/>
              <a:t> – no connection setup at the beginning of the transmission to set up state</a:t>
            </a:r>
          </a:p>
          <a:p>
            <a:pPr lvl="1"/>
            <a:r>
              <a:rPr lang="en-US" altLang="en-US" dirty="0"/>
              <a:t>Also no connection tear-down at the end of transmission</a:t>
            </a:r>
          </a:p>
          <a:p>
            <a:r>
              <a:rPr lang="en-US" altLang="en-US" dirty="0"/>
              <a:t>UDP packets are also called </a:t>
            </a:r>
            <a:r>
              <a:rPr lang="en-US" altLang="en-US" b="1" dirty="0">
                <a:solidFill>
                  <a:srgbClr val="006699"/>
                </a:solidFill>
                <a:latin typeface="+mj-lt"/>
              </a:rPr>
              <a:t>datagrams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1B1226B8-0C2F-4D09-8405-92BAA18A6532}"/>
              </a:ext>
            </a:extLst>
          </p:cNvPr>
          <p:cNvSpPr>
            <a:spLocks noGrp="1" noChangeArrowheads="1"/>
          </p:cNvSpPr>
          <p:nvPr>
            <p:ph type="title"/>
          </p:nvPr>
        </p:nvSpPr>
        <p:spPr/>
        <p:txBody>
          <a:bodyPr/>
          <a:lstStyle/>
          <a:p>
            <a:r>
              <a:rPr lang="en-US" altLang="en-US"/>
              <a:t>UDP Dropped Packet Example</a:t>
            </a:r>
          </a:p>
        </p:txBody>
      </p:sp>
      <p:pic>
        <p:nvPicPr>
          <p:cNvPr id="46082" name="Picture 2">
            <a:extLst>
              <a:ext uri="{FF2B5EF4-FFF2-40B4-BE49-F238E27FC236}">
                <a16:creationId xmlns:a16="http://schemas.microsoft.com/office/drawing/2014/main" id="{F56AFC4D-58E0-4C6B-BC09-E2BB3723E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75" y="2120900"/>
            <a:ext cx="55435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2E6FD30E-C169-488A-A4A2-9B67D23EB033}"/>
              </a:ext>
            </a:extLst>
          </p:cNvPr>
          <p:cNvSpPr>
            <a:spLocks noGrp="1" noChangeArrowheads="1"/>
          </p:cNvSpPr>
          <p:nvPr>
            <p:ph type="title"/>
          </p:nvPr>
        </p:nvSpPr>
        <p:spPr/>
        <p:txBody>
          <a:bodyPr/>
          <a:lstStyle/>
          <a:p>
            <a:r>
              <a:rPr lang="en-US" altLang="en-US"/>
              <a:t>Transmission Control Protocol</a:t>
            </a:r>
          </a:p>
        </p:txBody>
      </p:sp>
      <p:sp>
        <p:nvSpPr>
          <p:cNvPr id="47106" name="Content Placeholder 2">
            <a:extLst>
              <a:ext uri="{FF2B5EF4-FFF2-40B4-BE49-F238E27FC236}">
                <a16:creationId xmlns:a16="http://schemas.microsoft.com/office/drawing/2014/main" id="{EB64DD6B-90E8-4209-9C50-AA47A058163B}"/>
              </a:ext>
            </a:extLst>
          </p:cNvPr>
          <p:cNvSpPr>
            <a:spLocks noGrp="1" noChangeArrowheads="1"/>
          </p:cNvSpPr>
          <p:nvPr>
            <p:ph idx="1"/>
          </p:nvPr>
        </p:nvSpPr>
        <p:spPr>
          <a:xfrm>
            <a:off x="806450" y="1233488"/>
            <a:ext cx="7727950" cy="4530725"/>
          </a:xfrm>
        </p:spPr>
        <p:txBody>
          <a:bodyPr/>
          <a:lstStyle/>
          <a:p>
            <a:r>
              <a:rPr lang="en-US" altLang="en-US" dirty="0"/>
              <a:t>TCP is both </a:t>
            </a:r>
            <a:r>
              <a:rPr lang="en-US" altLang="en-US" b="1" i="1" dirty="0"/>
              <a:t>reliable</a:t>
            </a:r>
            <a:r>
              <a:rPr lang="en-US" altLang="en-US" dirty="0"/>
              <a:t> and </a:t>
            </a:r>
            <a:r>
              <a:rPr lang="en-US" altLang="en-US" b="1" i="1" dirty="0"/>
              <a:t>connection-oriented</a:t>
            </a:r>
            <a:endParaRPr lang="en-US" altLang="en-US" dirty="0"/>
          </a:p>
          <a:p>
            <a:r>
              <a:rPr lang="en-US" altLang="en-US" dirty="0"/>
              <a:t>In addition to port number, TCP provides abstraction to allow in-order, uninterrupted </a:t>
            </a:r>
            <a:r>
              <a:rPr lang="en-US" altLang="en-US" b="1" i="1" dirty="0"/>
              <a:t>byte-stream</a:t>
            </a:r>
            <a:r>
              <a:rPr lang="en-US" altLang="en-US" dirty="0"/>
              <a:t> across an unreliable network</a:t>
            </a:r>
          </a:p>
          <a:p>
            <a:pPr lvl="1"/>
            <a:r>
              <a:rPr lang="en-US" altLang="en-US" dirty="0"/>
              <a:t>Whenever host sends packet, the receiver must send an </a:t>
            </a:r>
            <a:r>
              <a:rPr lang="en-US" altLang="en-US" b="1" dirty="0">
                <a:solidFill>
                  <a:srgbClr val="006699"/>
                </a:solidFill>
                <a:latin typeface="+mj-lt"/>
              </a:rPr>
              <a:t>acknowledgement</a:t>
            </a:r>
            <a:r>
              <a:rPr lang="en-US" altLang="en-US" b="1" dirty="0">
                <a:solidFill>
                  <a:srgbClr val="3366FF"/>
                </a:solidFill>
              </a:rPr>
              <a:t> </a:t>
            </a:r>
            <a:r>
              <a:rPr lang="en-US" altLang="en-US" b="1" dirty="0">
                <a:solidFill>
                  <a:srgbClr val="006699"/>
                </a:solidFill>
                <a:latin typeface="+mj-lt"/>
              </a:rPr>
              <a:t>packet</a:t>
            </a:r>
            <a:r>
              <a:rPr lang="en-US" altLang="en-US" b="1" dirty="0">
                <a:solidFill>
                  <a:srgbClr val="3366FF"/>
                </a:solidFill>
              </a:rPr>
              <a:t> </a:t>
            </a:r>
            <a:r>
              <a:rPr lang="en-US" altLang="en-US" dirty="0"/>
              <a:t>(ACK).  If ACK not received before a timer expires, sender will resend.</a:t>
            </a:r>
          </a:p>
          <a:p>
            <a:pPr lvl="1"/>
            <a:r>
              <a:rPr lang="en-US" altLang="en-US" b="1" dirty="0">
                <a:solidFill>
                  <a:srgbClr val="006699"/>
                </a:solidFill>
                <a:latin typeface="+mj-lt"/>
              </a:rPr>
              <a:t>Sequence</a:t>
            </a:r>
            <a:r>
              <a:rPr lang="en-US" altLang="en-US" b="1" dirty="0">
                <a:solidFill>
                  <a:srgbClr val="3366FF"/>
                </a:solidFill>
              </a:rPr>
              <a:t> </a:t>
            </a:r>
            <a:r>
              <a:rPr lang="en-US" altLang="en-US" b="1" dirty="0">
                <a:solidFill>
                  <a:srgbClr val="006699"/>
                </a:solidFill>
                <a:latin typeface="+mj-lt"/>
              </a:rPr>
              <a:t>numbers</a:t>
            </a:r>
            <a:r>
              <a:rPr lang="en-US" altLang="en-US" b="1" dirty="0">
                <a:solidFill>
                  <a:srgbClr val="3366FF"/>
                </a:solidFill>
              </a:rPr>
              <a:t> </a:t>
            </a:r>
            <a:r>
              <a:rPr lang="en-US" altLang="en-US" dirty="0"/>
              <a:t>in TCP header allow receiver to put packets in order and notice missing packets</a:t>
            </a:r>
          </a:p>
          <a:p>
            <a:pPr lvl="1"/>
            <a:r>
              <a:rPr lang="en-US" altLang="en-US" dirty="0"/>
              <a:t>Connections are initiated with series of control packets called a </a:t>
            </a:r>
            <a:r>
              <a:rPr lang="en-US" altLang="en-US" b="1" i="1" dirty="0"/>
              <a:t>three-way handshake</a:t>
            </a:r>
            <a:endParaRPr lang="en-US" altLang="en-US" dirty="0"/>
          </a:p>
          <a:p>
            <a:pPr lvl="2"/>
            <a:r>
              <a:rPr lang="en-US" altLang="en-US" dirty="0"/>
              <a:t>Connections also closed with series of control packets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62FB8836-F57D-4113-995D-022CA4243706}"/>
              </a:ext>
            </a:extLst>
          </p:cNvPr>
          <p:cNvSpPr>
            <a:spLocks noGrp="1" noChangeArrowheads="1"/>
          </p:cNvSpPr>
          <p:nvPr>
            <p:ph type="title"/>
          </p:nvPr>
        </p:nvSpPr>
        <p:spPr/>
        <p:txBody>
          <a:bodyPr/>
          <a:lstStyle/>
          <a:p>
            <a:r>
              <a:rPr lang="en-US" altLang="en-US"/>
              <a:t>TCP Data Transfer Scenario</a:t>
            </a:r>
          </a:p>
        </p:txBody>
      </p:sp>
      <p:pic>
        <p:nvPicPr>
          <p:cNvPr id="48130" name="Picture 2">
            <a:extLst>
              <a:ext uri="{FF2B5EF4-FFF2-40B4-BE49-F238E27FC236}">
                <a16:creationId xmlns:a16="http://schemas.microsoft.com/office/drawing/2014/main" id="{DDA78CB9-D683-4554-82CC-2CBE965E7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763" y="1390650"/>
            <a:ext cx="40894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6FF0DEB5-33BA-4CFB-8069-C715CFEC2FA7}"/>
              </a:ext>
            </a:extLst>
          </p:cNvPr>
          <p:cNvSpPr>
            <a:spLocks noGrp="1" noChangeArrowheads="1"/>
          </p:cNvSpPr>
          <p:nvPr>
            <p:ph type="title"/>
          </p:nvPr>
        </p:nvSpPr>
        <p:spPr>
          <a:xfrm>
            <a:off x="571565" y="251437"/>
            <a:ext cx="8143223" cy="576262"/>
          </a:xfrm>
        </p:spPr>
        <p:txBody>
          <a:bodyPr/>
          <a:lstStyle/>
          <a:p>
            <a:r>
              <a:rPr lang="en-US" altLang="en-US" dirty="0"/>
              <a:t>     Transmission Control Protocol (Cont.)</a:t>
            </a:r>
          </a:p>
        </p:txBody>
      </p:sp>
      <p:sp>
        <p:nvSpPr>
          <p:cNvPr id="49154" name="Content Placeholder 2">
            <a:extLst>
              <a:ext uri="{FF2B5EF4-FFF2-40B4-BE49-F238E27FC236}">
                <a16:creationId xmlns:a16="http://schemas.microsoft.com/office/drawing/2014/main" id="{948EF2C7-391B-4199-8930-6D072AD39237}"/>
              </a:ext>
            </a:extLst>
          </p:cNvPr>
          <p:cNvSpPr>
            <a:spLocks noGrp="1" noChangeArrowheads="1"/>
          </p:cNvSpPr>
          <p:nvPr>
            <p:ph idx="1"/>
          </p:nvPr>
        </p:nvSpPr>
        <p:spPr>
          <a:xfrm>
            <a:off x="806450" y="1233488"/>
            <a:ext cx="7731060" cy="4530725"/>
          </a:xfrm>
        </p:spPr>
        <p:txBody>
          <a:bodyPr/>
          <a:lstStyle/>
          <a:p>
            <a:r>
              <a:rPr lang="en-US" altLang="en-US" dirty="0"/>
              <a:t>Receiver can send a </a:t>
            </a:r>
            <a:r>
              <a:rPr lang="en-US" altLang="en-US" b="1" dirty="0">
                <a:solidFill>
                  <a:srgbClr val="006699"/>
                </a:solidFill>
                <a:latin typeface="+mj-lt"/>
              </a:rPr>
              <a:t>cumulative ACK </a:t>
            </a:r>
            <a:r>
              <a:rPr lang="en-US" altLang="en-US" dirty="0"/>
              <a:t>to acknowledge series of packets</a:t>
            </a:r>
          </a:p>
          <a:p>
            <a:pPr lvl="1"/>
            <a:r>
              <a:rPr lang="en-US" altLang="en-US" dirty="0"/>
              <a:t>Server can also send multiple packets before waiting for ACKs</a:t>
            </a:r>
          </a:p>
          <a:p>
            <a:pPr lvl="1"/>
            <a:r>
              <a:rPr lang="en-US" altLang="en-US" dirty="0"/>
              <a:t>Takes advantage of network throughput</a:t>
            </a:r>
          </a:p>
          <a:p>
            <a:r>
              <a:rPr lang="en-US" altLang="en-US" dirty="0"/>
              <a:t>Flow of packets regulated through </a:t>
            </a:r>
            <a:r>
              <a:rPr lang="en-US" altLang="en-US" b="1" dirty="0">
                <a:solidFill>
                  <a:srgbClr val="006699"/>
                </a:solidFill>
                <a:latin typeface="+mj-lt"/>
              </a:rPr>
              <a:t>flow control </a:t>
            </a:r>
            <a:r>
              <a:rPr lang="en-US" altLang="en-US" dirty="0"/>
              <a:t>and </a:t>
            </a:r>
            <a:r>
              <a:rPr lang="en-US" altLang="en-US" b="1" dirty="0">
                <a:solidFill>
                  <a:srgbClr val="006699"/>
                </a:solidFill>
                <a:latin typeface="+mj-lt"/>
              </a:rPr>
              <a:t>congestion control</a:t>
            </a:r>
          </a:p>
          <a:p>
            <a:pPr lvl="1"/>
            <a:r>
              <a:rPr lang="en-US" altLang="en-US" b="1" i="1" dirty="0"/>
              <a:t>Flow control </a:t>
            </a:r>
            <a:r>
              <a:rPr lang="en-US" altLang="en-US" dirty="0"/>
              <a:t>– prevents sender from overrunning capacity of receiver</a:t>
            </a:r>
          </a:p>
          <a:p>
            <a:pPr lvl="1"/>
            <a:r>
              <a:rPr lang="en-US" altLang="en-US" b="1" i="1" dirty="0"/>
              <a:t>Congestion control </a:t>
            </a:r>
            <a:r>
              <a:rPr lang="en-US" altLang="en-US" dirty="0"/>
              <a:t>– approximates congestion of the network to slow down or speed up packet sending rate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2883263F-658B-4D21-A50A-AFC21E76FF38}"/>
              </a:ext>
            </a:extLst>
          </p:cNvPr>
          <p:cNvSpPr>
            <a:spLocks noGrp="1" noChangeArrowheads="1"/>
          </p:cNvSpPr>
          <p:nvPr>
            <p:ph type="title"/>
          </p:nvPr>
        </p:nvSpPr>
        <p:spPr>
          <a:xfrm>
            <a:off x="522514" y="251437"/>
            <a:ext cx="8220270" cy="576262"/>
          </a:xfrm>
        </p:spPr>
        <p:txBody>
          <a:bodyPr/>
          <a:lstStyle/>
          <a:p>
            <a:r>
              <a:rPr lang="en-US" altLang="en-US" dirty="0"/>
              <a:t>    Network-oriented Operating Systems</a:t>
            </a:r>
          </a:p>
        </p:txBody>
      </p:sp>
      <p:sp>
        <p:nvSpPr>
          <p:cNvPr id="50178" name="Content Placeholder 2">
            <a:extLst>
              <a:ext uri="{FF2B5EF4-FFF2-40B4-BE49-F238E27FC236}">
                <a16:creationId xmlns:a16="http://schemas.microsoft.com/office/drawing/2014/main" id="{16AE095B-8478-4980-914F-F2F4EA1569BB}"/>
              </a:ext>
            </a:extLst>
          </p:cNvPr>
          <p:cNvSpPr>
            <a:spLocks noGrp="1" noChangeArrowheads="1"/>
          </p:cNvSpPr>
          <p:nvPr>
            <p:ph idx="1"/>
          </p:nvPr>
        </p:nvSpPr>
        <p:spPr>
          <a:xfrm>
            <a:off x="806450" y="1233488"/>
            <a:ext cx="7265988" cy="4530725"/>
          </a:xfrm>
        </p:spPr>
        <p:txBody>
          <a:bodyPr/>
          <a:lstStyle/>
          <a:p>
            <a:r>
              <a:rPr lang="en-US" altLang="en-US" dirty="0"/>
              <a:t>Two main types</a:t>
            </a:r>
          </a:p>
          <a:p>
            <a:r>
              <a:rPr lang="en-US" altLang="en-US" b="1" dirty="0">
                <a:solidFill>
                  <a:srgbClr val="006699"/>
                </a:solidFill>
                <a:latin typeface="+mj-lt"/>
              </a:rPr>
              <a:t>Network</a:t>
            </a:r>
            <a:r>
              <a:rPr lang="en-US" altLang="en-US" b="1" dirty="0">
                <a:solidFill>
                  <a:srgbClr val="3366FF"/>
                </a:solidFill>
              </a:rPr>
              <a:t> </a:t>
            </a:r>
            <a:r>
              <a:rPr lang="en-US" altLang="en-US" b="1" dirty="0">
                <a:solidFill>
                  <a:srgbClr val="006699"/>
                </a:solidFill>
                <a:latin typeface="+mj-lt"/>
              </a:rPr>
              <a:t>Operating Systems</a:t>
            </a:r>
          </a:p>
          <a:p>
            <a:pPr lvl="1"/>
            <a:r>
              <a:rPr lang="en-US" altLang="en-US" dirty="0"/>
              <a:t>Users are aware of multiplicity of machines</a:t>
            </a:r>
          </a:p>
          <a:p>
            <a:r>
              <a:rPr lang="en-US" altLang="en-US" b="1" dirty="0">
                <a:solidFill>
                  <a:srgbClr val="006699"/>
                </a:solidFill>
                <a:latin typeface="+mj-lt"/>
              </a:rPr>
              <a:t>Distributed Operating Systems</a:t>
            </a:r>
          </a:p>
          <a:p>
            <a:pPr lvl="1"/>
            <a:r>
              <a:rPr lang="en-US" altLang="en-US" dirty="0"/>
              <a:t>Users not aware of multiplicity of machines</a:t>
            </a:r>
          </a:p>
          <a:p>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912109EF-2985-4A12-80F9-8E77B70C6E36}"/>
              </a:ext>
            </a:extLst>
          </p:cNvPr>
          <p:cNvSpPr>
            <a:spLocks noGrp="1" noChangeArrowheads="1"/>
          </p:cNvSpPr>
          <p:nvPr>
            <p:ph type="title"/>
          </p:nvPr>
        </p:nvSpPr>
        <p:spPr/>
        <p:txBody>
          <a:bodyPr/>
          <a:lstStyle/>
          <a:p>
            <a:r>
              <a:rPr lang="en-US" altLang="en-US"/>
              <a:t>Network Operating Systems</a:t>
            </a:r>
          </a:p>
        </p:txBody>
      </p:sp>
      <p:sp>
        <p:nvSpPr>
          <p:cNvPr id="31747" name="Content Placeholder 2">
            <a:extLst>
              <a:ext uri="{FF2B5EF4-FFF2-40B4-BE49-F238E27FC236}">
                <a16:creationId xmlns:a16="http://schemas.microsoft.com/office/drawing/2014/main" id="{C4DADEE3-FA5B-394C-97D9-BDF8888F00DE}"/>
              </a:ext>
            </a:extLst>
          </p:cNvPr>
          <p:cNvSpPr>
            <a:spLocks noGrp="1"/>
          </p:cNvSpPr>
          <p:nvPr>
            <p:ph idx="1"/>
          </p:nvPr>
        </p:nvSpPr>
        <p:spPr>
          <a:xfrm>
            <a:off x="806450" y="1233488"/>
            <a:ext cx="7727950" cy="4530725"/>
          </a:xfrm>
        </p:spPr>
        <p:txBody>
          <a:bodyPr/>
          <a:lstStyle/>
          <a:p>
            <a:pPr>
              <a:defRPr/>
            </a:pPr>
            <a:r>
              <a:rPr lang="en-US" altLang="en-US" dirty="0"/>
              <a:t>Users are aware of multiplicity of machines</a:t>
            </a:r>
          </a:p>
          <a:p>
            <a:pPr>
              <a:defRPr/>
            </a:pPr>
            <a:r>
              <a:rPr lang="en-US" altLang="en-US" dirty="0"/>
              <a:t>Access to resources of various machines is done explicitly by:</a:t>
            </a:r>
          </a:p>
          <a:p>
            <a:pPr lvl="1">
              <a:defRPr/>
            </a:pPr>
            <a:r>
              <a:rPr lang="en-US" altLang="en-US" dirty="0"/>
              <a:t>Remote logging into the appropriate remote machine (</a:t>
            </a:r>
            <a:r>
              <a:rPr lang="en-US" altLang="en-US" dirty="0" err="1"/>
              <a:t>ssh</a:t>
            </a:r>
            <a:r>
              <a:rPr lang="en-US" altLang="en-US" dirty="0"/>
              <a:t>)</a:t>
            </a:r>
          </a:p>
          <a:p>
            <a:pPr lvl="2">
              <a:buFont typeface="Arial" panose="020B0604020202020204" pitchFamily="34" charset="0"/>
              <a:buChar char="•"/>
              <a:defRPr/>
            </a:pPr>
            <a:r>
              <a:rPr lang="en-US" altLang="en-US" dirty="0" err="1">
                <a:latin typeface="Courier New" panose="02070309020205020404" pitchFamily="49" charset="0"/>
                <a:cs typeface="Courier New" panose="02070309020205020404" pitchFamily="49" charset="0"/>
              </a:rPr>
              <a:t>ssh</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kristen.cs.yale.edu</a:t>
            </a:r>
            <a:endParaRPr lang="en-US" altLang="en-US" dirty="0">
              <a:latin typeface="Courier New" panose="02070309020205020404" pitchFamily="49" charset="0"/>
              <a:cs typeface="Courier New" panose="02070309020205020404" pitchFamily="49" charset="0"/>
            </a:endParaRPr>
          </a:p>
          <a:p>
            <a:pPr lvl="1">
              <a:defRPr/>
            </a:pPr>
            <a:r>
              <a:rPr lang="en-US" altLang="en-US" dirty="0"/>
              <a:t>Transferring data from remote machines to local machines, via the File Transfer Protocol (FTP) mechanism</a:t>
            </a:r>
          </a:p>
          <a:p>
            <a:pPr lvl="1">
              <a:defRPr/>
            </a:pPr>
            <a:r>
              <a:rPr lang="en-US" altLang="en-US" dirty="0"/>
              <a:t>Upload, download, access, or share files through cloud storage</a:t>
            </a:r>
          </a:p>
          <a:p>
            <a:pPr>
              <a:defRPr/>
            </a:pPr>
            <a:r>
              <a:rPr lang="en-US" altLang="en-US" dirty="0"/>
              <a:t>Users must change paradigms – establish a </a:t>
            </a:r>
            <a:r>
              <a:rPr lang="en-US" altLang="en-US" b="1" dirty="0">
                <a:solidFill>
                  <a:srgbClr val="006699"/>
                </a:solidFill>
                <a:latin typeface="+mj-lt"/>
              </a:rPr>
              <a:t>session</a:t>
            </a:r>
            <a:r>
              <a:rPr lang="en-US" altLang="en-US" dirty="0"/>
              <a:t>, give network-based commands, use a web browser</a:t>
            </a:r>
          </a:p>
          <a:p>
            <a:pPr lvl="1">
              <a:defRPr/>
            </a:pPr>
            <a:r>
              <a:rPr lang="en-US" altLang="en-US" dirty="0"/>
              <a:t>More difficult for users </a:t>
            </a:r>
          </a:p>
          <a:p>
            <a:pPr marL="0" indent="0">
              <a:buFont typeface="Monotype Sorts" pitchFamily="2" charset="2"/>
              <a:buNone/>
              <a:defRPr/>
            </a:pPr>
            <a:endParaRPr lang="en-US" altLang="en-US" dirty="0"/>
          </a:p>
          <a:p>
            <a:pPr>
              <a:buFont typeface="Monotype Sorts" pitchFamily="2" charset="2"/>
              <a:buChar char="n"/>
              <a:defRP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33398608-D728-450A-AB0A-694C8B0E7917}"/>
              </a:ext>
            </a:extLst>
          </p:cNvPr>
          <p:cNvSpPr>
            <a:spLocks noGrp="1" noChangeArrowheads="1"/>
          </p:cNvSpPr>
          <p:nvPr>
            <p:ph type="title"/>
          </p:nvPr>
        </p:nvSpPr>
        <p:spPr/>
        <p:txBody>
          <a:bodyPr/>
          <a:lstStyle/>
          <a:p>
            <a:r>
              <a:rPr lang="en-US" altLang="en-US"/>
              <a:t>Chapter Objectives</a:t>
            </a:r>
          </a:p>
        </p:txBody>
      </p:sp>
      <p:sp>
        <p:nvSpPr>
          <p:cNvPr id="9218" name="Content Placeholder 2">
            <a:extLst>
              <a:ext uri="{FF2B5EF4-FFF2-40B4-BE49-F238E27FC236}">
                <a16:creationId xmlns:a16="http://schemas.microsoft.com/office/drawing/2014/main" id="{9BD37E66-F265-4A44-B1BC-D63D6707F173}"/>
              </a:ext>
            </a:extLst>
          </p:cNvPr>
          <p:cNvSpPr>
            <a:spLocks noGrp="1" noChangeArrowheads="1"/>
          </p:cNvSpPr>
          <p:nvPr>
            <p:ph idx="1"/>
          </p:nvPr>
        </p:nvSpPr>
        <p:spPr>
          <a:xfrm>
            <a:off x="806450" y="1233488"/>
            <a:ext cx="7727950" cy="4530725"/>
          </a:xfrm>
        </p:spPr>
        <p:txBody>
          <a:bodyPr/>
          <a:lstStyle/>
          <a:p>
            <a:r>
              <a:rPr lang="en-US" altLang="en-US" dirty="0"/>
              <a:t> Explain the advantages of networked and distributed systems</a:t>
            </a:r>
          </a:p>
          <a:p>
            <a:r>
              <a:rPr lang="en-US" altLang="en-US" dirty="0"/>
              <a:t> Provide a high-level overview of the networks that interconnect distributed systems</a:t>
            </a:r>
          </a:p>
          <a:p>
            <a:r>
              <a:rPr lang="en-US" altLang="en-US" dirty="0"/>
              <a:t>Define the roles and types of distributed systems in use today</a:t>
            </a:r>
          </a:p>
          <a:p>
            <a:r>
              <a:rPr lang="en-US" altLang="en-US" dirty="0"/>
              <a:t>Discuss issues concerning the design of distributed file systems</a:t>
            </a:r>
          </a:p>
          <a:p>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463CD5A4-9E8A-4FDA-B98E-52FF0F9B2168}"/>
              </a:ext>
            </a:extLst>
          </p:cNvPr>
          <p:cNvSpPr>
            <a:spLocks noGrp="1" noChangeArrowheads="1"/>
          </p:cNvSpPr>
          <p:nvPr>
            <p:ph type="title"/>
          </p:nvPr>
        </p:nvSpPr>
        <p:spPr/>
        <p:txBody>
          <a:bodyPr/>
          <a:lstStyle/>
          <a:p>
            <a:r>
              <a:rPr lang="en-US" altLang="en-US" dirty="0"/>
              <a:t>Distributed Operating Systems</a:t>
            </a:r>
          </a:p>
        </p:txBody>
      </p:sp>
      <p:sp>
        <p:nvSpPr>
          <p:cNvPr id="54274" name="Content Placeholder 2">
            <a:extLst>
              <a:ext uri="{FF2B5EF4-FFF2-40B4-BE49-F238E27FC236}">
                <a16:creationId xmlns:a16="http://schemas.microsoft.com/office/drawing/2014/main" id="{6F0E65E5-A87D-4CE3-9CBE-70B1FE22C76F}"/>
              </a:ext>
            </a:extLst>
          </p:cNvPr>
          <p:cNvSpPr>
            <a:spLocks noGrp="1" noChangeArrowheads="1"/>
          </p:cNvSpPr>
          <p:nvPr>
            <p:ph idx="1"/>
          </p:nvPr>
        </p:nvSpPr>
        <p:spPr>
          <a:xfrm>
            <a:off x="806449" y="1233488"/>
            <a:ext cx="7701573" cy="4530725"/>
          </a:xfrm>
        </p:spPr>
        <p:txBody>
          <a:bodyPr/>
          <a:lstStyle/>
          <a:p>
            <a:r>
              <a:rPr lang="en-US" altLang="en-US" dirty="0"/>
              <a:t>Users not aware of multiplicity of machines</a:t>
            </a:r>
          </a:p>
          <a:p>
            <a:pPr lvl="1"/>
            <a:r>
              <a:rPr lang="en-US" altLang="en-US" dirty="0"/>
              <a:t>Access to remote resources similar to access to local resources</a:t>
            </a:r>
          </a:p>
          <a:p>
            <a:r>
              <a:rPr lang="en-US" altLang="en-US" b="1" dirty="0">
                <a:solidFill>
                  <a:srgbClr val="006699"/>
                </a:solidFill>
                <a:latin typeface="+mj-lt"/>
              </a:rPr>
              <a:t>Data Migration </a:t>
            </a:r>
            <a:r>
              <a:rPr lang="en-US" altLang="en-US" dirty="0"/>
              <a:t>– transfer data by transferring entire file, or transferring only those portions of the file necessary for the immediate task</a:t>
            </a:r>
          </a:p>
          <a:p>
            <a:r>
              <a:rPr lang="en-US" altLang="en-US" b="1" dirty="0">
                <a:solidFill>
                  <a:srgbClr val="006699"/>
                </a:solidFill>
                <a:latin typeface="+mj-lt"/>
              </a:rPr>
              <a:t>Computation Migration </a:t>
            </a:r>
            <a:r>
              <a:rPr lang="en-US" altLang="en-US" dirty="0"/>
              <a:t>– transfer the computation, rather than the data, across the system</a:t>
            </a:r>
          </a:p>
          <a:p>
            <a:pPr lvl="1"/>
            <a:r>
              <a:rPr lang="en-US" altLang="en-US" dirty="0"/>
              <a:t>Via remote procedure calls (RPCs)</a:t>
            </a:r>
          </a:p>
          <a:p>
            <a:pPr lvl="1"/>
            <a:r>
              <a:rPr lang="en-US" altLang="en-US" dirty="0"/>
              <a:t>Via messaging system</a:t>
            </a:r>
          </a:p>
          <a:p>
            <a:endParaRPr lang="en-US" altLang="en-US" b="1" dirty="0">
              <a:solidFill>
                <a:srgbClr val="3366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1EE806B7-8986-49D4-AEA6-C3836C0FF5F5}"/>
              </a:ext>
            </a:extLst>
          </p:cNvPr>
          <p:cNvSpPr>
            <a:spLocks noGrp="1" noChangeArrowheads="1"/>
          </p:cNvSpPr>
          <p:nvPr>
            <p:ph type="title"/>
          </p:nvPr>
        </p:nvSpPr>
        <p:spPr>
          <a:xfrm>
            <a:off x="578500" y="251437"/>
            <a:ext cx="8151845" cy="576262"/>
          </a:xfrm>
        </p:spPr>
        <p:txBody>
          <a:bodyPr/>
          <a:lstStyle/>
          <a:p>
            <a:r>
              <a:rPr lang="en-US" altLang="en-US" dirty="0"/>
              <a:t>     Distributed-Operating Systems (Cont.)</a:t>
            </a:r>
          </a:p>
        </p:txBody>
      </p:sp>
      <p:sp>
        <p:nvSpPr>
          <p:cNvPr id="56322" name="Content Placeholder 2">
            <a:extLst>
              <a:ext uri="{FF2B5EF4-FFF2-40B4-BE49-F238E27FC236}">
                <a16:creationId xmlns:a16="http://schemas.microsoft.com/office/drawing/2014/main" id="{7EE9F130-88A6-49ED-A33A-F3D0562C03FA}"/>
              </a:ext>
            </a:extLst>
          </p:cNvPr>
          <p:cNvSpPr>
            <a:spLocks noGrp="1" noChangeArrowheads="1"/>
          </p:cNvSpPr>
          <p:nvPr>
            <p:ph idx="1"/>
          </p:nvPr>
        </p:nvSpPr>
        <p:spPr>
          <a:xfrm>
            <a:off x="806450" y="1233488"/>
            <a:ext cx="7721730" cy="4530725"/>
          </a:xfrm>
        </p:spPr>
        <p:txBody>
          <a:bodyPr/>
          <a:lstStyle/>
          <a:p>
            <a:r>
              <a:rPr lang="en-US" altLang="en-US" b="1" dirty="0">
                <a:solidFill>
                  <a:srgbClr val="006699"/>
                </a:solidFill>
                <a:latin typeface="+mj-lt"/>
              </a:rPr>
              <a:t>Process Migration</a:t>
            </a:r>
            <a:r>
              <a:rPr lang="en-US" altLang="en-US" b="1" dirty="0">
                <a:solidFill>
                  <a:srgbClr val="3366FF"/>
                </a:solidFill>
              </a:rPr>
              <a:t> </a:t>
            </a:r>
            <a:r>
              <a:rPr lang="en-US" altLang="en-US" dirty="0"/>
              <a:t>– execute an entire process, or parts of it, at different sites</a:t>
            </a:r>
          </a:p>
          <a:p>
            <a:pPr lvl="1"/>
            <a:r>
              <a:rPr lang="en-US" altLang="en-US" b="1" i="1" dirty="0"/>
              <a:t>Load balancing </a:t>
            </a:r>
            <a:r>
              <a:rPr lang="en-US" altLang="en-US" dirty="0"/>
              <a:t>– distribute processes across network to even the workload</a:t>
            </a:r>
          </a:p>
          <a:p>
            <a:pPr lvl="1"/>
            <a:r>
              <a:rPr lang="en-US" altLang="en-US" b="1" i="1" dirty="0"/>
              <a:t>Computation speedup </a:t>
            </a:r>
            <a:r>
              <a:rPr lang="en-US" altLang="en-US" dirty="0"/>
              <a:t>– subprocesses can run concurrently on different sites</a:t>
            </a:r>
          </a:p>
          <a:p>
            <a:pPr lvl="1"/>
            <a:r>
              <a:rPr lang="en-US" altLang="en-US" b="1" i="1" dirty="0"/>
              <a:t>Hardware preference </a:t>
            </a:r>
            <a:r>
              <a:rPr lang="en-US" altLang="en-US" dirty="0"/>
              <a:t>– process execution may require specialized processor</a:t>
            </a:r>
          </a:p>
          <a:p>
            <a:pPr lvl="1"/>
            <a:r>
              <a:rPr lang="en-US" altLang="en-US" b="1" i="1" dirty="0"/>
              <a:t>Software preference </a:t>
            </a:r>
            <a:r>
              <a:rPr lang="en-US" altLang="en-US" dirty="0"/>
              <a:t>– required software may be available at only a particular site</a:t>
            </a:r>
          </a:p>
          <a:p>
            <a:pPr lvl="1"/>
            <a:r>
              <a:rPr lang="en-US" altLang="en-US" b="1" i="1" dirty="0"/>
              <a:t>Data access </a:t>
            </a:r>
            <a:r>
              <a:rPr lang="en-US" altLang="en-US" dirty="0"/>
              <a:t>– run process remotely, rather than transfer all data locally</a:t>
            </a:r>
          </a:p>
          <a:p>
            <a:r>
              <a:rPr lang="en-US" altLang="en-US" dirty="0"/>
              <a:t>Consider the World Wide Web</a:t>
            </a:r>
          </a:p>
          <a:p>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30F8A4A5-5CE4-4896-A1A8-D28FA29C31DB}"/>
              </a:ext>
            </a:extLst>
          </p:cNvPr>
          <p:cNvSpPr>
            <a:spLocks noGrp="1" noChangeArrowheads="1"/>
          </p:cNvSpPr>
          <p:nvPr>
            <p:ph type="title"/>
          </p:nvPr>
        </p:nvSpPr>
        <p:spPr>
          <a:xfrm>
            <a:off x="503857" y="251437"/>
            <a:ext cx="8151845" cy="576262"/>
          </a:xfrm>
        </p:spPr>
        <p:txBody>
          <a:bodyPr/>
          <a:lstStyle/>
          <a:p>
            <a:r>
              <a:rPr lang="en-US" altLang="en-US" dirty="0"/>
              <a:t>     Design Issues of Distributed Systems</a:t>
            </a:r>
          </a:p>
        </p:txBody>
      </p:sp>
      <p:sp>
        <p:nvSpPr>
          <p:cNvPr id="58370" name="Content Placeholder 2">
            <a:extLst>
              <a:ext uri="{FF2B5EF4-FFF2-40B4-BE49-F238E27FC236}">
                <a16:creationId xmlns:a16="http://schemas.microsoft.com/office/drawing/2014/main" id="{49E72695-1256-4A35-A791-4EAACC2912DC}"/>
              </a:ext>
            </a:extLst>
          </p:cNvPr>
          <p:cNvSpPr>
            <a:spLocks noGrp="1" noChangeArrowheads="1"/>
          </p:cNvSpPr>
          <p:nvPr>
            <p:ph idx="1"/>
          </p:nvPr>
        </p:nvSpPr>
        <p:spPr>
          <a:xfrm>
            <a:off x="806450" y="1233488"/>
            <a:ext cx="7712399" cy="4530725"/>
          </a:xfrm>
        </p:spPr>
        <p:txBody>
          <a:bodyPr/>
          <a:lstStyle/>
          <a:p>
            <a:r>
              <a:rPr lang="en-US" altLang="en-US" dirty="0"/>
              <a:t>We investigate three design questions:</a:t>
            </a:r>
          </a:p>
          <a:p>
            <a:pPr lvl="1"/>
            <a:r>
              <a:rPr lang="en-US" altLang="en-US" b="1" i="1" dirty="0"/>
              <a:t>Robustness</a:t>
            </a:r>
            <a:r>
              <a:rPr lang="en-US" altLang="en-US" dirty="0"/>
              <a:t> – Can the distributed system withstand failures?</a:t>
            </a:r>
          </a:p>
          <a:p>
            <a:pPr lvl="1"/>
            <a:r>
              <a:rPr lang="en-US" altLang="en-US" b="1" i="1" dirty="0"/>
              <a:t>Transparency</a:t>
            </a:r>
            <a:r>
              <a:rPr lang="en-US" altLang="en-US" dirty="0"/>
              <a:t> – Can the distributed system be transparent to the user both in terms of where files are stored and user mobility?</a:t>
            </a:r>
          </a:p>
          <a:p>
            <a:pPr lvl="1"/>
            <a:r>
              <a:rPr lang="en-US" altLang="en-US" b="1" i="1" dirty="0"/>
              <a:t>Scalability</a:t>
            </a:r>
            <a:r>
              <a:rPr lang="en-US" altLang="en-US" dirty="0"/>
              <a:t> – Can the distributed system be scalable to allow addition of more computation power, storage, or users?</a:t>
            </a:r>
          </a:p>
          <a:p>
            <a:endParaRPr lang="en-US" altLang="en-US" dirty="0"/>
          </a:p>
          <a:p>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B9CBBC56-75FA-40B1-9B44-055ACF0E14B5}"/>
              </a:ext>
            </a:extLst>
          </p:cNvPr>
          <p:cNvSpPr>
            <a:spLocks noGrp="1" noChangeArrowheads="1"/>
          </p:cNvSpPr>
          <p:nvPr>
            <p:ph type="title"/>
          </p:nvPr>
        </p:nvSpPr>
        <p:spPr/>
        <p:txBody>
          <a:bodyPr/>
          <a:lstStyle/>
          <a:p>
            <a:r>
              <a:rPr lang="en-US" altLang="en-US"/>
              <a:t>Robustness</a:t>
            </a:r>
          </a:p>
        </p:txBody>
      </p:sp>
      <p:sp>
        <p:nvSpPr>
          <p:cNvPr id="59394" name="Content Placeholder 2">
            <a:extLst>
              <a:ext uri="{FF2B5EF4-FFF2-40B4-BE49-F238E27FC236}">
                <a16:creationId xmlns:a16="http://schemas.microsoft.com/office/drawing/2014/main" id="{0688E616-A479-4EF6-A8B1-0DBB539053BF}"/>
              </a:ext>
            </a:extLst>
          </p:cNvPr>
          <p:cNvSpPr>
            <a:spLocks noGrp="1" noChangeArrowheads="1"/>
          </p:cNvSpPr>
          <p:nvPr>
            <p:ph idx="1"/>
          </p:nvPr>
        </p:nvSpPr>
        <p:spPr>
          <a:xfrm>
            <a:off x="806450" y="1233488"/>
            <a:ext cx="7701574" cy="4530725"/>
          </a:xfrm>
        </p:spPr>
        <p:txBody>
          <a:bodyPr/>
          <a:lstStyle/>
          <a:p>
            <a:r>
              <a:rPr lang="en-US" altLang="en-US" dirty="0"/>
              <a:t>Hardware failures can include failure of a link, failure of a site, and loss of a message.</a:t>
            </a:r>
          </a:p>
          <a:p>
            <a:r>
              <a:rPr lang="en-US" altLang="en-US" dirty="0"/>
              <a:t>A </a:t>
            </a:r>
            <a:r>
              <a:rPr lang="en-US" altLang="en-US" b="1" dirty="0">
                <a:solidFill>
                  <a:srgbClr val="006699"/>
                </a:solidFill>
                <a:latin typeface="+mj-lt"/>
              </a:rPr>
              <a:t>fault-tolerant system </a:t>
            </a:r>
            <a:r>
              <a:rPr lang="en-US" altLang="en-US" dirty="0"/>
              <a:t>can tolerate a certain level of failure</a:t>
            </a:r>
          </a:p>
          <a:p>
            <a:pPr lvl="1"/>
            <a:r>
              <a:rPr lang="en-US" altLang="en-US" dirty="0"/>
              <a:t>Degree of fault tolerance depends on design of system and the specific fault</a:t>
            </a:r>
          </a:p>
          <a:p>
            <a:pPr lvl="1"/>
            <a:r>
              <a:rPr lang="en-US" altLang="en-US" dirty="0"/>
              <a:t>The more fault tolerance, the better!</a:t>
            </a:r>
          </a:p>
          <a:p>
            <a:r>
              <a:rPr lang="en-US" altLang="en-US" dirty="0"/>
              <a:t>Involves </a:t>
            </a:r>
            <a:r>
              <a:rPr lang="en-US" altLang="en-US" b="1" i="1" dirty="0"/>
              <a:t>failure detection</a:t>
            </a:r>
            <a:r>
              <a:rPr lang="en-US" altLang="en-US" dirty="0"/>
              <a:t>, </a:t>
            </a:r>
            <a:r>
              <a:rPr lang="en-US" altLang="en-US" b="1" i="1" dirty="0"/>
              <a:t>reconfiguration</a:t>
            </a:r>
            <a:r>
              <a:rPr lang="en-US" altLang="en-US" dirty="0"/>
              <a:t>, and </a:t>
            </a:r>
            <a:r>
              <a:rPr lang="en-US" altLang="en-US" b="1" i="1" dirty="0"/>
              <a:t>recovery</a:t>
            </a:r>
          </a:p>
          <a:p>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E04DF02C-278B-4633-8ED6-B4230619464D}"/>
              </a:ext>
            </a:extLst>
          </p:cNvPr>
          <p:cNvSpPr>
            <a:spLocks noGrp="1" noChangeArrowheads="1"/>
          </p:cNvSpPr>
          <p:nvPr>
            <p:ph type="title"/>
          </p:nvPr>
        </p:nvSpPr>
        <p:spPr/>
        <p:txBody>
          <a:bodyPr/>
          <a:lstStyle/>
          <a:p>
            <a:r>
              <a:rPr lang="en-US" altLang="en-US"/>
              <a:t>Failure Detection</a:t>
            </a:r>
          </a:p>
        </p:txBody>
      </p:sp>
      <p:sp>
        <p:nvSpPr>
          <p:cNvPr id="61442" name="Content Placeholder 2">
            <a:extLst>
              <a:ext uri="{FF2B5EF4-FFF2-40B4-BE49-F238E27FC236}">
                <a16:creationId xmlns:a16="http://schemas.microsoft.com/office/drawing/2014/main" id="{C8C30433-169B-4119-8E0B-F71BD1168847}"/>
              </a:ext>
            </a:extLst>
          </p:cNvPr>
          <p:cNvSpPr>
            <a:spLocks noGrp="1" noChangeArrowheads="1"/>
          </p:cNvSpPr>
          <p:nvPr>
            <p:ph idx="1"/>
          </p:nvPr>
        </p:nvSpPr>
        <p:spPr>
          <a:xfrm>
            <a:off x="806450" y="1233488"/>
            <a:ext cx="7727950" cy="4530725"/>
          </a:xfrm>
        </p:spPr>
        <p:txBody>
          <a:bodyPr/>
          <a:lstStyle/>
          <a:p>
            <a:r>
              <a:rPr lang="en-US" altLang="en-US" dirty="0"/>
              <a:t>Detecting hardware failure is difficult</a:t>
            </a:r>
            <a:endParaRPr lang="en-US" altLang="en-US" sz="800" dirty="0"/>
          </a:p>
          <a:p>
            <a:r>
              <a:rPr lang="en-US" altLang="en-US" dirty="0"/>
              <a:t>To detect a link failure, a </a:t>
            </a:r>
            <a:r>
              <a:rPr lang="en-US" altLang="en-US" b="1" dirty="0">
                <a:solidFill>
                  <a:srgbClr val="006699"/>
                </a:solidFill>
                <a:latin typeface="+mj-lt"/>
              </a:rPr>
              <a:t>heartbeat</a:t>
            </a:r>
            <a:r>
              <a:rPr lang="en-US" altLang="en-US" dirty="0"/>
              <a:t> protocol can be used</a:t>
            </a:r>
            <a:endParaRPr lang="en-US" altLang="en-US" sz="800" dirty="0"/>
          </a:p>
          <a:p>
            <a:r>
              <a:rPr lang="en-US" altLang="en-US" dirty="0"/>
              <a:t>Assume Site A and Site B have established a link</a:t>
            </a:r>
          </a:p>
          <a:p>
            <a:pPr lvl="1"/>
            <a:r>
              <a:rPr lang="en-US" altLang="en-US" dirty="0"/>
              <a:t> At fixed intervals, each site will exchange an </a:t>
            </a:r>
            <a:r>
              <a:rPr lang="en-US" altLang="en-US" i="1" dirty="0"/>
              <a:t>I-am-up</a:t>
            </a:r>
            <a:r>
              <a:rPr lang="en-US" altLang="en-US" dirty="0"/>
              <a:t> message indicating that they are up and running</a:t>
            </a:r>
            <a:endParaRPr lang="en-US" altLang="en-US" sz="800" dirty="0"/>
          </a:p>
          <a:p>
            <a:r>
              <a:rPr lang="en-US" altLang="en-US" dirty="0"/>
              <a:t>If Site A does not receive a message within the fixed interval, it assumes either (a) the other site is not up or (b) the message was lost</a:t>
            </a:r>
            <a:endParaRPr lang="en-US" altLang="en-US" sz="800" dirty="0"/>
          </a:p>
          <a:p>
            <a:r>
              <a:rPr lang="en-US" altLang="en-US" dirty="0"/>
              <a:t>Site A can now send an </a:t>
            </a:r>
            <a:r>
              <a:rPr lang="en-US" altLang="en-US" i="1" dirty="0"/>
              <a:t>Are-you-up?</a:t>
            </a:r>
            <a:r>
              <a:rPr lang="en-US" altLang="en-US" dirty="0"/>
              <a:t> message to Site B</a:t>
            </a:r>
            <a:endParaRPr lang="en-US" altLang="en-US" sz="800" dirty="0"/>
          </a:p>
          <a:p>
            <a:r>
              <a:rPr lang="en-US" altLang="en-US" dirty="0"/>
              <a:t>If Site A does not receive a reply, it can repeat the message or try an alternate route to Site B</a:t>
            </a:r>
          </a:p>
          <a:p>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6E3BA851-2741-4FFB-BEC4-21E74CA499B2}"/>
              </a:ext>
            </a:extLst>
          </p:cNvPr>
          <p:cNvSpPr>
            <a:spLocks noGrp="1" noChangeArrowheads="1"/>
          </p:cNvSpPr>
          <p:nvPr>
            <p:ph type="title"/>
          </p:nvPr>
        </p:nvSpPr>
        <p:spPr/>
        <p:txBody>
          <a:bodyPr/>
          <a:lstStyle/>
          <a:p>
            <a:r>
              <a:rPr lang="en-US" altLang="en-US"/>
              <a:t>Failure Detection (Cont.)</a:t>
            </a:r>
          </a:p>
        </p:txBody>
      </p:sp>
      <p:sp>
        <p:nvSpPr>
          <p:cNvPr id="63490" name="Content Placeholder 2">
            <a:extLst>
              <a:ext uri="{FF2B5EF4-FFF2-40B4-BE49-F238E27FC236}">
                <a16:creationId xmlns:a16="http://schemas.microsoft.com/office/drawing/2014/main" id="{BAFB0610-B9EA-49B1-B0EF-7D24A5A3C27E}"/>
              </a:ext>
            </a:extLst>
          </p:cNvPr>
          <p:cNvSpPr>
            <a:spLocks noGrp="1" noChangeArrowheads="1"/>
          </p:cNvSpPr>
          <p:nvPr>
            <p:ph idx="1"/>
          </p:nvPr>
        </p:nvSpPr>
        <p:spPr>
          <a:xfrm>
            <a:off x="806450" y="1233488"/>
            <a:ext cx="7727950" cy="4530725"/>
          </a:xfrm>
        </p:spPr>
        <p:txBody>
          <a:bodyPr/>
          <a:lstStyle/>
          <a:p>
            <a:r>
              <a:rPr lang="en-US" altLang="en-US" dirty="0"/>
              <a:t>If Site A does not ultimately receive a reply from Site B, it concludes some type of failure has occurred</a:t>
            </a:r>
          </a:p>
          <a:p>
            <a:r>
              <a:rPr lang="en-US" altLang="en-US" dirty="0"/>
              <a:t>Types of failures:</a:t>
            </a:r>
            <a:br>
              <a:rPr lang="en-US" altLang="en-US" dirty="0"/>
            </a:br>
            <a:r>
              <a:rPr lang="en-US" altLang="en-US" dirty="0"/>
              <a:t>- Site B is down</a:t>
            </a:r>
            <a:br>
              <a:rPr lang="en-US" altLang="en-US" dirty="0"/>
            </a:br>
            <a:r>
              <a:rPr lang="en-US" altLang="en-US" dirty="0"/>
              <a:t>- The direct link between A and B is down</a:t>
            </a:r>
            <a:br>
              <a:rPr lang="en-US" altLang="en-US" dirty="0"/>
            </a:br>
            <a:r>
              <a:rPr lang="en-US" altLang="en-US" dirty="0"/>
              <a:t>- The alternate link from A to B is down</a:t>
            </a:r>
            <a:br>
              <a:rPr lang="en-US" altLang="en-US" dirty="0"/>
            </a:br>
            <a:r>
              <a:rPr lang="en-US" altLang="en-US" dirty="0"/>
              <a:t>- The message has been lost</a:t>
            </a:r>
          </a:p>
          <a:p>
            <a:r>
              <a:rPr lang="en-US" altLang="en-US" dirty="0"/>
              <a:t>However, Site A cannot determine exactly </a:t>
            </a:r>
            <a:r>
              <a:rPr lang="en-US" altLang="en-US" b="1" dirty="0"/>
              <a:t>why</a:t>
            </a:r>
            <a:r>
              <a:rPr lang="en-US" altLang="en-US" dirty="0"/>
              <a:t> the failure has occurred</a:t>
            </a:r>
          </a:p>
          <a:p>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55F91C5D-B4AC-4110-8F63-15A4C55F3AED}"/>
              </a:ext>
            </a:extLst>
          </p:cNvPr>
          <p:cNvSpPr>
            <a:spLocks noGrp="1" noChangeArrowheads="1"/>
          </p:cNvSpPr>
          <p:nvPr>
            <p:ph type="title"/>
          </p:nvPr>
        </p:nvSpPr>
        <p:spPr/>
        <p:txBody>
          <a:bodyPr/>
          <a:lstStyle/>
          <a:p>
            <a:r>
              <a:rPr lang="en-US" altLang="en-US"/>
              <a:t>Reconfiguration and Recovery</a:t>
            </a:r>
          </a:p>
        </p:txBody>
      </p:sp>
      <p:sp>
        <p:nvSpPr>
          <p:cNvPr id="65538" name="Content Placeholder 2">
            <a:extLst>
              <a:ext uri="{FF2B5EF4-FFF2-40B4-BE49-F238E27FC236}">
                <a16:creationId xmlns:a16="http://schemas.microsoft.com/office/drawing/2014/main" id="{E92C32D6-558E-4169-8B9C-CD1342F4CF22}"/>
              </a:ext>
            </a:extLst>
          </p:cNvPr>
          <p:cNvSpPr>
            <a:spLocks noGrp="1" noChangeArrowheads="1"/>
          </p:cNvSpPr>
          <p:nvPr>
            <p:ph idx="1"/>
          </p:nvPr>
        </p:nvSpPr>
        <p:spPr>
          <a:xfrm>
            <a:off x="806450" y="1233488"/>
            <a:ext cx="7701574" cy="4530725"/>
          </a:xfrm>
        </p:spPr>
        <p:txBody>
          <a:bodyPr/>
          <a:lstStyle/>
          <a:p>
            <a:r>
              <a:rPr lang="en-US" altLang="en-US" dirty="0"/>
              <a:t>When Site A determines a failure has occurred, it must reconfigure the system: </a:t>
            </a:r>
          </a:p>
          <a:p>
            <a:pPr lvl="1"/>
            <a:r>
              <a:rPr lang="en-US" altLang="en-US" dirty="0"/>
              <a:t>If the link from A to B has failed, this must be  broadcast  to every site in the system</a:t>
            </a:r>
          </a:p>
          <a:p>
            <a:pPr lvl="1"/>
            <a:r>
              <a:rPr lang="en-US" altLang="en-US" dirty="0"/>
              <a:t>If a site has failed, every other site must also be notified  indicating that the services offered by the failed site are no longer available</a:t>
            </a:r>
          </a:p>
          <a:p>
            <a:r>
              <a:rPr lang="en-US" altLang="en-US" dirty="0"/>
              <a:t>When the link or the site becomes available again, this information must again be broadcast to all other sites</a:t>
            </a:r>
          </a:p>
          <a:p>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E35C2144-F4D9-4093-8CBE-7CD17665C2D9}"/>
              </a:ext>
            </a:extLst>
          </p:cNvPr>
          <p:cNvSpPr>
            <a:spLocks noGrp="1" noChangeArrowheads="1"/>
          </p:cNvSpPr>
          <p:nvPr>
            <p:ph type="title"/>
          </p:nvPr>
        </p:nvSpPr>
        <p:spPr/>
        <p:txBody>
          <a:bodyPr/>
          <a:lstStyle/>
          <a:p>
            <a:r>
              <a:rPr lang="en-US" altLang="en-US"/>
              <a:t>Transparency</a:t>
            </a:r>
          </a:p>
        </p:txBody>
      </p:sp>
      <p:sp>
        <p:nvSpPr>
          <p:cNvPr id="67586" name="Content Placeholder 3">
            <a:extLst>
              <a:ext uri="{FF2B5EF4-FFF2-40B4-BE49-F238E27FC236}">
                <a16:creationId xmlns:a16="http://schemas.microsoft.com/office/drawing/2014/main" id="{E4C5CE42-ABD4-4AD3-B426-EE81E9E8A3C8}"/>
              </a:ext>
            </a:extLst>
          </p:cNvPr>
          <p:cNvSpPr>
            <a:spLocks noGrp="1" noChangeArrowheads="1"/>
          </p:cNvSpPr>
          <p:nvPr>
            <p:ph idx="1"/>
          </p:nvPr>
        </p:nvSpPr>
        <p:spPr>
          <a:xfrm>
            <a:off x="806450" y="1233488"/>
            <a:ext cx="7701574" cy="4530725"/>
          </a:xfrm>
        </p:spPr>
        <p:txBody>
          <a:bodyPr/>
          <a:lstStyle/>
          <a:p>
            <a:r>
              <a:rPr lang="en-US" altLang="en-US" dirty="0"/>
              <a:t>The distributed system should appear as a conventional, centralized system to the user</a:t>
            </a:r>
          </a:p>
          <a:p>
            <a:pPr lvl="1"/>
            <a:r>
              <a:rPr lang="en-US" altLang="en-US" dirty="0"/>
              <a:t>User interface should not distinguish between local and remote resources</a:t>
            </a:r>
          </a:p>
          <a:p>
            <a:pPr lvl="2"/>
            <a:r>
              <a:rPr lang="en-US" altLang="en-US" dirty="0"/>
              <a:t>Example: Network File system (NFS)</a:t>
            </a:r>
          </a:p>
          <a:p>
            <a:pPr lvl="1"/>
            <a:r>
              <a:rPr lang="en-US" altLang="en-US" dirty="0"/>
              <a:t>User mobility allows users to log into any machine in the environment and see his/her environment</a:t>
            </a:r>
          </a:p>
          <a:p>
            <a:pPr lvl="2"/>
            <a:r>
              <a:rPr lang="en-US" altLang="en-US" dirty="0"/>
              <a:t>Example: </a:t>
            </a:r>
            <a:r>
              <a:rPr lang="en-US" dirty="0"/>
              <a:t>Lightweight Directory Access Protocol (</a:t>
            </a:r>
            <a:r>
              <a:rPr lang="en-US" altLang="en-US" dirty="0"/>
              <a:t>LDAP) plus desktop virtualization</a:t>
            </a:r>
          </a:p>
          <a:p>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04495CCD-F926-4178-84B6-E50FA8FFB667}"/>
              </a:ext>
            </a:extLst>
          </p:cNvPr>
          <p:cNvSpPr>
            <a:spLocks noGrp="1" noChangeArrowheads="1"/>
          </p:cNvSpPr>
          <p:nvPr>
            <p:ph type="title"/>
          </p:nvPr>
        </p:nvSpPr>
        <p:spPr/>
        <p:txBody>
          <a:bodyPr/>
          <a:lstStyle/>
          <a:p>
            <a:r>
              <a:rPr lang="en-US" altLang="en-US"/>
              <a:t>Scalability</a:t>
            </a:r>
          </a:p>
        </p:txBody>
      </p:sp>
      <p:sp>
        <p:nvSpPr>
          <p:cNvPr id="69634" name="Content Placeholder 2">
            <a:extLst>
              <a:ext uri="{FF2B5EF4-FFF2-40B4-BE49-F238E27FC236}">
                <a16:creationId xmlns:a16="http://schemas.microsoft.com/office/drawing/2014/main" id="{66A71067-AE68-40A6-974E-6C642DD522BC}"/>
              </a:ext>
            </a:extLst>
          </p:cNvPr>
          <p:cNvSpPr>
            <a:spLocks noGrp="1" noChangeArrowheads="1"/>
          </p:cNvSpPr>
          <p:nvPr>
            <p:ph idx="1"/>
          </p:nvPr>
        </p:nvSpPr>
        <p:spPr>
          <a:xfrm>
            <a:off x="806450" y="1233488"/>
            <a:ext cx="7727950" cy="4530725"/>
          </a:xfrm>
        </p:spPr>
        <p:txBody>
          <a:bodyPr/>
          <a:lstStyle/>
          <a:p>
            <a:r>
              <a:rPr lang="en-US" altLang="en-US" dirty="0"/>
              <a:t>As</a:t>
            </a:r>
            <a:r>
              <a:rPr lang="en-US" altLang="en-US" b="1" i="1" dirty="0"/>
              <a:t> </a:t>
            </a:r>
            <a:r>
              <a:rPr lang="en-US" altLang="en-US" dirty="0"/>
              <a:t>demands increase, the system should easily accept the addition of new resources to accommodate the increased demand</a:t>
            </a:r>
          </a:p>
          <a:p>
            <a:pPr lvl="1"/>
            <a:r>
              <a:rPr lang="en-US" altLang="en-US" dirty="0"/>
              <a:t>Reacts gracefully to increased load</a:t>
            </a:r>
          </a:p>
          <a:p>
            <a:pPr lvl="1"/>
            <a:r>
              <a:rPr lang="en-US" altLang="en-US" dirty="0"/>
              <a:t>Adding more resources may generate additional indirect load on other resources if not careful</a:t>
            </a:r>
          </a:p>
          <a:p>
            <a:pPr lvl="1"/>
            <a:r>
              <a:rPr lang="en-US" altLang="en-US" dirty="0"/>
              <a:t>Data </a:t>
            </a:r>
            <a:r>
              <a:rPr lang="en-US" altLang="en-US" b="1" dirty="0">
                <a:solidFill>
                  <a:srgbClr val="006699"/>
                </a:solidFill>
                <a:latin typeface="+mj-lt"/>
              </a:rPr>
              <a:t>compression</a:t>
            </a:r>
            <a:r>
              <a:rPr lang="en-US" altLang="en-US" dirty="0"/>
              <a:t> or </a:t>
            </a:r>
            <a:r>
              <a:rPr lang="en-US" altLang="en-US" b="1" dirty="0">
                <a:solidFill>
                  <a:srgbClr val="006699"/>
                </a:solidFill>
                <a:latin typeface="+mj-lt"/>
              </a:rPr>
              <a:t>deduplication</a:t>
            </a:r>
            <a:r>
              <a:rPr lang="en-US" altLang="en-US" dirty="0"/>
              <a:t> can cut down on storage and network resources used</a:t>
            </a:r>
          </a:p>
          <a:p>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AB95E158-25EC-4863-8C4D-0762C6C7162C}"/>
              </a:ext>
            </a:extLst>
          </p:cNvPr>
          <p:cNvSpPr>
            <a:spLocks noGrp="1" noChangeArrowheads="1"/>
          </p:cNvSpPr>
          <p:nvPr>
            <p:ph type="title"/>
          </p:nvPr>
        </p:nvSpPr>
        <p:spPr/>
        <p:txBody>
          <a:bodyPr/>
          <a:lstStyle/>
          <a:p>
            <a:r>
              <a:rPr lang="en-US" altLang="en-US"/>
              <a:t>Distributed File System</a:t>
            </a:r>
          </a:p>
        </p:txBody>
      </p:sp>
      <p:sp>
        <p:nvSpPr>
          <p:cNvPr id="70658" name="Content Placeholder 2">
            <a:extLst>
              <a:ext uri="{FF2B5EF4-FFF2-40B4-BE49-F238E27FC236}">
                <a16:creationId xmlns:a16="http://schemas.microsoft.com/office/drawing/2014/main" id="{56F17A77-4CDC-402E-9629-B8BB9177E24B}"/>
              </a:ext>
            </a:extLst>
          </p:cNvPr>
          <p:cNvSpPr>
            <a:spLocks noGrp="1" noChangeArrowheads="1"/>
          </p:cNvSpPr>
          <p:nvPr>
            <p:ph idx="1"/>
          </p:nvPr>
        </p:nvSpPr>
        <p:spPr>
          <a:xfrm>
            <a:off x="806450" y="1233488"/>
            <a:ext cx="7727950" cy="4530725"/>
          </a:xfrm>
        </p:spPr>
        <p:txBody>
          <a:bodyPr/>
          <a:lstStyle/>
          <a:p>
            <a:r>
              <a:rPr lang="en-US" altLang="en-US" b="1" dirty="0">
                <a:solidFill>
                  <a:srgbClr val="006699"/>
                </a:solidFill>
                <a:latin typeface="+mj-lt"/>
              </a:rPr>
              <a:t>Distributed file system </a:t>
            </a:r>
            <a:r>
              <a:rPr lang="en-US" altLang="en-US" dirty="0"/>
              <a:t>(</a:t>
            </a:r>
            <a:r>
              <a:rPr lang="en-US" altLang="en-US" b="1" dirty="0">
                <a:solidFill>
                  <a:srgbClr val="006699"/>
                </a:solidFill>
                <a:latin typeface="+mj-lt"/>
              </a:rPr>
              <a:t>DFS</a:t>
            </a:r>
            <a:r>
              <a:rPr lang="en-US" altLang="en-US" dirty="0"/>
              <a:t>) – a file system whose clients, servers, and storage devices are dispersed among the machines of a distributed system</a:t>
            </a:r>
          </a:p>
          <a:p>
            <a:pPr lvl="1"/>
            <a:r>
              <a:rPr lang="en-US" altLang="en-US" dirty="0"/>
              <a:t>Should appear to its clients as a conventional, centralized file system</a:t>
            </a:r>
          </a:p>
          <a:p>
            <a:r>
              <a:rPr lang="en-US" altLang="en-US" dirty="0"/>
              <a:t>Key distinguishing feature is management of dispersed storage devices</a:t>
            </a:r>
          </a:p>
          <a:p>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17_01.pdf">
            <a:extLst>
              <a:ext uri="{FF2B5EF4-FFF2-40B4-BE49-F238E27FC236}">
                <a16:creationId xmlns:a16="http://schemas.microsoft.com/office/drawing/2014/main" id="{C2468DA5-F6D7-4F1D-96C5-70914486F1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3486150"/>
            <a:ext cx="40735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2">
            <a:extLst>
              <a:ext uri="{FF2B5EF4-FFF2-40B4-BE49-F238E27FC236}">
                <a16:creationId xmlns:a16="http://schemas.microsoft.com/office/drawing/2014/main" id="{B8A7478C-3BFB-4151-B92B-78B1D0FA13B5}"/>
              </a:ext>
            </a:extLst>
          </p:cNvPr>
          <p:cNvSpPr>
            <a:spLocks noGrp="1" noChangeArrowheads="1"/>
          </p:cNvSpPr>
          <p:nvPr>
            <p:ph type="title"/>
          </p:nvPr>
        </p:nvSpPr>
        <p:spPr/>
        <p:txBody>
          <a:bodyPr/>
          <a:lstStyle/>
          <a:p>
            <a:r>
              <a:rPr lang="en-US" altLang="en-US"/>
              <a:t>Overview</a:t>
            </a:r>
          </a:p>
        </p:txBody>
      </p:sp>
      <p:sp>
        <p:nvSpPr>
          <p:cNvPr id="11267" name="Content Placeholder 4">
            <a:extLst>
              <a:ext uri="{FF2B5EF4-FFF2-40B4-BE49-F238E27FC236}">
                <a16:creationId xmlns:a16="http://schemas.microsoft.com/office/drawing/2014/main" id="{41A6C15C-C397-4EF5-B5F2-64F8198592C3}"/>
              </a:ext>
            </a:extLst>
          </p:cNvPr>
          <p:cNvSpPr>
            <a:spLocks noGrp="1" noChangeArrowheads="1"/>
          </p:cNvSpPr>
          <p:nvPr>
            <p:ph idx="1"/>
          </p:nvPr>
        </p:nvSpPr>
        <p:spPr>
          <a:xfrm>
            <a:off x="806450" y="1233488"/>
            <a:ext cx="7727950" cy="4530725"/>
          </a:xfrm>
        </p:spPr>
        <p:txBody>
          <a:bodyPr/>
          <a:lstStyle/>
          <a:p>
            <a:r>
              <a:rPr lang="en-US" altLang="en-US" dirty="0"/>
              <a:t>A</a:t>
            </a:r>
            <a:r>
              <a:rPr lang="en-US" altLang="en-US" b="1" dirty="0">
                <a:solidFill>
                  <a:srgbClr val="3366FF"/>
                </a:solidFill>
              </a:rPr>
              <a:t> </a:t>
            </a:r>
            <a:r>
              <a:rPr lang="en-US" altLang="en-US" b="1" dirty="0">
                <a:solidFill>
                  <a:srgbClr val="006699"/>
                </a:solidFill>
                <a:latin typeface="+mj-lt"/>
              </a:rPr>
              <a:t>distributed</a:t>
            </a:r>
            <a:r>
              <a:rPr lang="en-US" altLang="en-US" b="1" dirty="0">
                <a:solidFill>
                  <a:srgbClr val="3366FF"/>
                </a:solidFill>
              </a:rPr>
              <a:t> </a:t>
            </a:r>
            <a:r>
              <a:rPr lang="en-US" altLang="en-US" b="1" dirty="0">
                <a:solidFill>
                  <a:srgbClr val="006699"/>
                </a:solidFill>
                <a:latin typeface="+mj-lt"/>
              </a:rPr>
              <a:t>system</a:t>
            </a:r>
            <a:r>
              <a:rPr lang="en-US" altLang="en-US" dirty="0">
                <a:solidFill>
                  <a:srgbClr val="3366FF"/>
                </a:solidFill>
              </a:rPr>
              <a:t> </a:t>
            </a:r>
            <a:r>
              <a:rPr lang="en-US" altLang="en-US" dirty="0"/>
              <a:t>is a collection of loosely coupled nodes interconnected by a communications network</a:t>
            </a:r>
          </a:p>
          <a:p>
            <a:r>
              <a:rPr lang="en-US" altLang="en-US" dirty="0"/>
              <a:t>Nodes variously called </a:t>
            </a:r>
            <a:r>
              <a:rPr lang="en-US" altLang="en-US" b="1" i="1" dirty="0"/>
              <a:t>processors, computers, machines, hosts</a:t>
            </a:r>
          </a:p>
          <a:p>
            <a:pPr lvl="1"/>
            <a:r>
              <a:rPr lang="en-US" altLang="en-US" b="1" i="1" dirty="0"/>
              <a:t>Site</a:t>
            </a:r>
            <a:r>
              <a:rPr lang="en-US" altLang="en-US" dirty="0"/>
              <a:t> is location of the machine, </a:t>
            </a:r>
            <a:r>
              <a:rPr lang="en-US" altLang="en-US" b="1" i="1" dirty="0"/>
              <a:t>node</a:t>
            </a:r>
            <a:r>
              <a:rPr lang="en-US" altLang="en-US" dirty="0"/>
              <a:t> refers to specific system</a:t>
            </a:r>
          </a:p>
          <a:p>
            <a:pPr lvl="1"/>
            <a:r>
              <a:rPr lang="en-US" altLang="en-US" dirty="0"/>
              <a:t>Generally a </a:t>
            </a:r>
            <a:r>
              <a:rPr lang="en-US" altLang="en-US" b="1" i="1" dirty="0"/>
              <a:t>server</a:t>
            </a:r>
            <a:r>
              <a:rPr lang="en-US" altLang="en-US" dirty="0"/>
              <a:t> has a resource a </a:t>
            </a:r>
            <a:r>
              <a:rPr lang="en-US" altLang="en-US" b="1" i="1" dirty="0"/>
              <a:t>client</a:t>
            </a:r>
            <a:r>
              <a:rPr lang="en-US" altLang="en-US" dirty="0"/>
              <a:t> node at a different site wants to use</a:t>
            </a:r>
          </a:p>
          <a:p>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11C9EF49-80B0-4DF7-99EC-D4927F451BAF}"/>
              </a:ext>
            </a:extLst>
          </p:cNvPr>
          <p:cNvSpPr>
            <a:spLocks noGrp="1" noChangeArrowheads="1"/>
          </p:cNvSpPr>
          <p:nvPr>
            <p:ph type="title"/>
          </p:nvPr>
        </p:nvSpPr>
        <p:spPr/>
        <p:txBody>
          <a:bodyPr/>
          <a:lstStyle/>
          <a:p>
            <a:r>
              <a:rPr lang="en-US" altLang="en-US"/>
              <a:t>Distributed File System (Cont.)</a:t>
            </a:r>
          </a:p>
        </p:txBody>
      </p:sp>
      <p:sp>
        <p:nvSpPr>
          <p:cNvPr id="72706" name="Content Placeholder 2">
            <a:extLst>
              <a:ext uri="{FF2B5EF4-FFF2-40B4-BE49-F238E27FC236}">
                <a16:creationId xmlns:a16="http://schemas.microsoft.com/office/drawing/2014/main" id="{517D71D8-7A33-4EDD-9F01-3695B7D030BD}"/>
              </a:ext>
            </a:extLst>
          </p:cNvPr>
          <p:cNvSpPr>
            <a:spLocks noGrp="1" noChangeArrowheads="1"/>
          </p:cNvSpPr>
          <p:nvPr>
            <p:ph idx="1"/>
          </p:nvPr>
        </p:nvSpPr>
        <p:spPr>
          <a:xfrm>
            <a:off x="806450" y="1233488"/>
            <a:ext cx="7727950" cy="4530725"/>
          </a:xfrm>
        </p:spPr>
        <p:txBody>
          <a:bodyPr/>
          <a:lstStyle/>
          <a:p>
            <a:r>
              <a:rPr lang="en-US" altLang="en-US" b="1" dirty="0">
                <a:solidFill>
                  <a:srgbClr val="006699"/>
                </a:solidFill>
                <a:latin typeface="+mj-lt"/>
              </a:rPr>
              <a:t>Service</a:t>
            </a:r>
            <a:r>
              <a:rPr lang="en-US" altLang="en-US" dirty="0"/>
              <a:t> – software entity running on one or more machines and providing a particular type of function to a priori unknown clients</a:t>
            </a:r>
          </a:p>
          <a:p>
            <a:r>
              <a:rPr lang="en-US" altLang="en-US" b="1" dirty="0">
                <a:solidFill>
                  <a:srgbClr val="006699"/>
                </a:solidFill>
                <a:latin typeface="+mj-lt"/>
              </a:rPr>
              <a:t>Server</a:t>
            </a:r>
            <a:r>
              <a:rPr lang="en-US" altLang="en-US" dirty="0"/>
              <a:t> – service software running on a single machine</a:t>
            </a:r>
          </a:p>
          <a:p>
            <a:r>
              <a:rPr lang="en-US" altLang="en-US" b="1" dirty="0">
                <a:solidFill>
                  <a:srgbClr val="006699"/>
                </a:solidFill>
                <a:latin typeface="+mj-lt"/>
              </a:rPr>
              <a:t>Client</a:t>
            </a:r>
            <a:r>
              <a:rPr lang="en-US" altLang="en-US" dirty="0"/>
              <a:t> –  process that can invoke a service using a set of operations that forms its client interface</a:t>
            </a:r>
            <a:endParaRPr lang="en-US" altLang="en-US" i="1" dirty="0"/>
          </a:p>
          <a:p>
            <a:r>
              <a:rPr lang="en-US" altLang="en-US" dirty="0"/>
              <a:t>A client interface for a file service is formed by a set of primitive file operations (create, delete, read, write)</a:t>
            </a:r>
          </a:p>
          <a:p>
            <a:r>
              <a:rPr lang="en-US" altLang="en-US" dirty="0"/>
              <a:t>Client interface of a DFS should be transparent; i.e., not distinguish between local and remote files </a:t>
            </a:r>
          </a:p>
          <a:p>
            <a:r>
              <a:rPr lang="en-US" altLang="en-US" dirty="0"/>
              <a:t>Sometimes lower level </a:t>
            </a:r>
            <a:r>
              <a:rPr lang="en-US" altLang="en-US" b="1" dirty="0">
                <a:solidFill>
                  <a:srgbClr val="006699"/>
                </a:solidFill>
                <a:latin typeface="+mj-lt"/>
              </a:rPr>
              <a:t>inter-machine</a:t>
            </a:r>
            <a:r>
              <a:rPr lang="en-US" altLang="en-US" dirty="0"/>
              <a:t> interface need for cross-machine interaction</a:t>
            </a:r>
          </a:p>
          <a:p>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DAD8158C-BCAC-4AAF-BF43-0C92D8AFE20F}"/>
              </a:ext>
            </a:extLst>
          </p:cNvPr>
          <p:cNvSpPr>
            <a:spLocks noGrp="1" noChangeArrowheads="1"/>
          </p:cNvSpPr>
          <p:nvPr>
            <p:ph type="title"/>
          </p:nvPr>
        </p:nvSpPr>
        <p:spPr/>
        <p:txBody>
          <a:bodyPr/>
          <a:lstStyle/>
          <a:p>
            <a:r>
              <a:rPr lang="en-US" altLang="en-US"/>
              <a:t>Distributed File System (Cont.)</a:t>
            </a:r>
          </a:p>
        </p:txBody>
      </p:sp>
      <p:sp>
        <p:nvSpPr>
          <p:cNvPr id="74754" name="Content Placeholder 2">
            <a:extLst>
              <a:ext uri="{FF2B5EF4-FFF2-40B4-BE49-F238E27FC236}">
                <a16:creationId xmlns:a16="http://schemas.microsoft.com/office/drawing/2014/main" id="{2EE952F1-3177-495B-8D61-C5C2A5EAF09C}"/>
              </a:ext>
            </a:extLst>
          </p:cNvPr>
          <p:cNvSpPr>
            <a:spLocks noGrp="1" noChangeArrowheads="1"/>
          </p:cNvSpPr>
          <p:nvPr>
            <p:ph idx="1"/>
          </p:nvPr>
        </p:nvSpPr>
        <p:spPr>
          <a:xfrm>
            <a:off x="806450" y="1233488"/>
            <a:ext cx="7701574" cy="4530725"/>
          </a:xfrm>
        </p:spPr>
        <p:txBody>
          <a:bodyPr/>
          <a:lstStyle/>
          <a:p>
            <a:r>
              <a:rPr lang="en-US" altLang="en-US" dirty="0"/>
              <a:t>Two widely-used architectural models include </a:t>
            </a:r>
            <a:r>
              <a:rPr lang="en-US" altLang="en-US" b="1" dirty="0">
                <a:solidFill>
                  <a:srgbClr val="006699"/>
                </a:solidFill>
                <a:latin typeface="+mj-lt"/>
              </a:rPr>
              <a:t>client-server model</a:t>
            </a:r>
            <a:r>
              <a:rPr lang="en-US" altLang="en-US" dirty="0"/>
              <a:t> and </a:t>
            </a:r>
            <a:r>
              <a:rPr lang="en-US" altLang="en-US" b="1" dirty="0">
                <a:solidFill>
                  <a:srgbClr val="006699"/>
                </a:solidFill>
                <a:latin typeface="+mj-lt"/>
              </a:rPr>
              <a:t>cluster-based model</a:t>
            </a:r>
          </a:p>
          <a:p>
            <a:r>
              <a:rPr lang="en-US" altLang="en-US" dirty="0"/>
              <a:t>Challenges include:</a:t>
            </a:r>
          </a:p>
          <a:p>
            <a:pPr lvl="1"/>
            <a:r>
              <a:rPr lang="en-US" altLang="en-US" dirty="0"/>
              <a:t>Naming and transparency</a:t>
            </a:r>
          </a:p>
          <a:p>
            <a:pPr lvl="1"/>
            <a:r>
              <a:rPr lang="en-US" altLang="en-US" dirty="0"/>
              <a:t>Remote file access </a:t>
            </a:r>
          </a:p>
          <a:p>
            <a:pPr lvl="1"/>
            <a:r>
              <a:rPr lang="en-US" altLang="en-US" dirty="0"/>
              <a:t>Caching and cache consistency</a:t>
            </a:r>
          </a:p>
          <a:p>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D0C0BE07-E6CB-4FF2-9422-FA1E5CB18B4B}"/>
              </a:ext>
            </a:extLst>
          </p:cNvPr>
          <p:cNvSpPr>
            <a:spLocks noGrp="1" noChangeArrowheads="1"/>
          </p:cNvSpPr>
          <p:nvPr>
            <p:ph type="title"/>
          </p:nvPr>
        </p:nvSpPr>
        <p:spPr/>
        <p:txBody>
          <a:bodyPr/>
          <a:lstStyle/>
          <a:p>
            <a:r>
              <a:rPr lang="en-US" altLang="en-US"/>
              <a:t>Client-Server DFS Model</a:t>
            </a:r>
          </a:p>
        </p:txBody>
      </p:sp>
      <p:sp>
        <p:nvSpPr>
          <p:cNvPr id="75778" name="Content Placeholder 2">
            <a:extLst>
              <a:ext uri="{FF2B5EF4-FFF2-40B4-BE49-F238E27FC236}">
                <a16:creationId xmlns:a16="http://schemas.microsoft.com/office/drawing/2014/main" id="{04608EB9-6A8A-4BFE-9AF1-6482B0BE27E3}"/>
              </a:ext>
            </a:extLst>
          </p:cNvPr>
          <p:cNvSpPr>
            <a:spLocks noGrp="1" noChangeArrowheads="1"/>
          </p:cNvSpPr>
          <p:nvPr>
            <p:ph idx="1"/>
          </p:nvPr>
        </p:nvSpPr>
        <p:spPr>
          <a:xfrm>
            <a:off x="806450" y="1233488"/>
            <a:ext cx="7727950" cy="4530725"/>
          </a:xfrm>
        </p:spPr>
        <p:txBody>
          <a:bodyPr/>
          <a:lstStyle/>
          <a:p>
            <a:r>
              <a:rPr lang="en-US" altLang="en-US" dirty="0"/>
              <a:t>Server(s) store both files and metadata on attached storage</a:t>
            </a:r>
          </a:p>
          <a:p>
            <a:pPr lvl="1"/>
            <a:r>
              <a:rPr lang="en-US" altLang="en-US" dirty="0"/>
              <a:t>Clients contact the server to request files</a:t>
            </a:r>
          </a:p>
          <a:p>
            <a:pPr lvl="1"/>
            <a:r>
              <a:rPr lang="en-US" altLang="en-US" dirty="0"/>
              <a:t>Sever responsible for authentication, checking file permissions, and delivering the file</a:t>
            </a:r>
          </a:p>
          <a:p>
            <a:pPr lvl="1"/>
            <a:r>
              <a:rPr lang="en-US" altLang="en-US" dirty="0"/>
              <a:t>Changes client makes to file must be propagated back to the server</a:t>
            </a:r>
          </a:p>
          <a:p>
            <a:r>
              <a:rPr lang="en-US" altLang="en-US" dirty="0"/>
              <a:t>Popular examples include </a:t>
            </a:r>
            <a:r>
              <a:rPr lang="en-US" altLang="en-US" b="1" i="1" dirty="0"/>
              <a:t>NFS </a:t>
            </a:r>
            <a:r>
              <a:rPr lang="en-US" altLang="en-US" dirty="0"/>
              <a:t>and </a:t>
            </a:r>
            <a:r>
              <a:rPr lang="en-US" altLang="en-US" b="1" i="1" dirty="0" err="1"/>
              <a:t>OpenAFS</a:t>
            </a:r>
            <a:endParaRPr lang="en-US" altLang="en-US" b="1" i="1" dirty="0"/>
          </a:p>
          <a:p>
            <a:r>
              <a:rPr lang="en-US" altLang="en-US" dirty="0"/>
              <a:t>Design suffers from single point of failure if server crashes</a:t>
            </a:r>
          </a:p>
          <a:p>
            <a:r>
              <a:rPr lang="en-US" altLang="en-US" dirty="0"/>
              <a:t>Server presents a bottleneck for all requests of data and metadata</a:t>
            </a:r>
          </a:p>
          <a:p>
            <a:pPr lvl="1"/>
            <a:r>
              <a:rPr lang="en-US" altLang="en-US" dirty="0"/>
              <a:t>Could pose problems with scalability and bandwidth</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3400B0AC-864B-4ACF-8B3A-68857DEC119E}"/>
              </a:ext>
            </a:extLst>
          </p:cNvPr>
          <p:cNvSpPr>
            <a:spLocks noGrp="1" noChangeArrowheads="1"/>
          </p:cNvSpPr>
          <p:nvPr>
            <p:ph type="title"/>
          </p:nvPr>
        </p:nvSpPr>
        <p:spPr/>
        <p:txBody>
          <a:bodyPr/>
          <a:lstStyle/>
          <a:p>
            <a:r>
              <a:rPr lang="en-US" altLang="en-US"/>
              <a:t>Client-Server DFS Model (Cont.)</a:t>
            </a:r>
          </a:p>
        </p:txBody>
      </p:sp>
      <p:pic>
        <p:nvPicPr>
          <p:cNvPr id="76802" name="Picture 2">
            <a:extLst>
              <a:ext uri="{FF2B5EF4-FFF2-40B4-BE49-F238E27FC236}">
                <a16:creationId xmlns:a16="http://schemas.microsoft.com/office/drawing/2014/main" id="{C620274D-A5DA-4231-A97B-BE64ECF05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925" y="2327275"/>
            <a:ext cx="4729163"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BE908F6D-84CE-43DF-A04A-F83C6C4965A5}"/>
              </a:ext>
            </a:extLst>
          </p:cNvPr>
          <p:cNvSpPr>
            <a:spLocks noGrp="1" noChangeArrowheads="1"/>
          </p:cNvSpPr>
          <p:nvPr>
            <p:ph type="title"/>
          </p:nvPr>
        </p:nvSpPr>
        <p:spPr/>
        <p:txBody>
          <a:bodyPr/>
          <a:lstStyle/>
          <a:p>
            <a:r>
              <a:rPr lang="en-US" altLang="en-US"/>
              <a:t>Cluster-based DFS Model</a:t>
            </a:r>
          </a:p>
        </p:txBody>
      </p:sp>
      <p:sp>
        <p:nvSpPr>
          <p:cNvPr id="77826" name="Content Placeholder 2">
            <a:extLst>
              <a:ext uri="{FF2B5EF4-FFF2-40B4-BE49-F238E27FC236}">
                <a16:creationId xmlns:a16="http://schemas.microsoft.com/office/drawing/2014/main" id="{73892424-73B4-4BD2-9977-978B1FD50103}"/>
              </a:ext>
            </a:extLst>
          </p:cNvPr>
          <p:cNvSpPr>
            <a:spLocks noGrp="1" noChangeArrowheads="1"/>
          </p:cNvSpPr>
          <p:nvPr>
            <p:ph idx="1"/>
          </p:nvPr>
        </p:nvSpPr>
        <p:spPr>
          <a:xfrm>
            <a:off x="806450" y="1233488"/>
            <a:ext cx="7727950" cy="4530725"/>
          </a:xfrm>
        </p:spPr>
        <p:txBody>
          <a:bodyPr/>
          <a:lstStyle/>
          <a:p>
            <a:r>
              <a:rPr lang="en-US" altLang="en-US" dirty="0"/>
              <a:t>Built to be more fault-tolerant and scalable than client-server DFS</a:t>
            </a:r>
          </a:p>
          <a:p>
            <a:r>
              <a:rPr lang="en-US" altLang="en-US" dirty="0"/>
              <a:t>Examples include the </a:t>
            </a:r>
            <a:r>
              <a:rPr lang="en-US" altLang="en-US" b="1" dirty="0">
                <a:solidFill>
                  <a:srgbClr val="006699"/>
                </a:solidFill>
                <a:latin typeface="+mj-lt"/>
              </a:rPr>
              <a:t>Google</a:t>
            </a:r>
            <a:r>
              <a:rPr lang="en-US" altLang="en-US" b="1" dirty="0">
                <a:solidFill>
                  <a:srgbClr val="3366FF"/>
                </a:solidFill>
              </a:rPr>
              <a:t> </a:t>
            </a:r>
            <a:r>
              <a:rPr lang="en-US" altLang="en-US" b="1" dirty="0">
                <a:solidFill>
                  <a:srgbClr val="006699"/>
                </a:solidFill>
                <a:latin typeface="+mj-lt"/>
              </a:rPr>
              <a:t>File System </a:t>
            </a:r>
            <a:r>
              <a:rPr lang="en-US" altLang="en-US" dirty="0"/>
              <a:t>(</a:t>
            </a:r>
            <a:r>
              <a:rPr lang="en-US" altLang="en-US" b="1" dirty="0">
                <a:solidFill>
                  <a:srgbClr val="006699"/>
                </a:solidFill>
                <a:latin typeface="+mj-lt"/>
              </a:rPr>
              <a:t>GFS</a:t>
            </a:r>
            <a:r>
              <a:rPr lang="en-US" altLang="en-US" dirty="0"/>
              <a:t>) and </a:t>
            </a:r>
            <a:r>
              <a:rPr lang="en-US" altLang="en-US" b="1" dirty="0">
                <a:solidFill>
                  <a:srgbClr val="006699"/>
                </a:solidFill>
                <a:latin typeface="+mj-lt"/>
              </a:rPr>
              <a:t>Hadoop</a:t>
            </a:r>
            <a:r>
              <a:rPr lang="en-US" altLang="en-US" b="1" dirty="0">
                <a:solidFill>
                  <a:srgbClr val="3366FF"/>
                </a:solidFill>
              </a:rPr>
              <a:t> </a:t>
            </a:r>
            <a:r>
              <a:rPr lang="en-US" altLang="en-US" b="1" dirty="0">
                <a:solidFill>
                  <a:srgbClr val="006699"/>
                </a:solidFill>
                <a:latin typeface="+mj-lt"/>
              </a:rPr>
              <a:t>Distributed File System </a:t>
            </a:r>
            <a:r>
              <a:rPr lang="en-US" altLang="en-US" dirty="0"/>
              <a:t>(</a:t>
            </a:r>
            <a:r>
              <a:rPr lang="en-US" altLang="en-US" b="1" dirty="0">
                <a:solidFill>
                  <a:srgbClr val="006699"/>
                </a:solidFill>
                <a:latin typeface="+mj-lt"/>
              </a:rPr>
              <a:t>HDFS</a:t>
            </a:r>
            <a:r>
              <a:rPr lang="en-US" altLang="en-US" dirty="0"/>
              <a:t>)</a:t>
            </a:r>
          </a:p>
          <a:p>
            <a:pPr lvl="1"/>
            <a:r>
              <a:rPr lang="en-US" altLang="en-US" dirty="0"/>
              <a:t>Clients connected to master metadata server and several data servers that hold “chunks” (portions) of files</a:t>
            </a:r>
          </a:p>
          <a:p>
            <a:pPr lvl="1"/>
            <a:r>
              <a:rPr lang="en-US" altLang="en-US" dirty="0"/>
              <a:t>Metadata server keeps mapping of which data servers hold chunks of which files</a:t>
            </a:r>
          </a:p>
          <a:p>
            <a:pPr lvl="2"/>
            <a:r>
              <a:rPr lang="en-US" altLang="en-US" dirty="0"/>
              <a:t>As well as hierarchical mapping of directories and files</a:t>
            </a:r>
          </a:p>
          <a:p>
            <a:pPr lvl="1"/>
            <a:r>
              <a:rPr lang="en-US" altLang="en-US" dirty="0"/>
              <a:t>File chunks replicated </a:t>
            </a:r>
            <a:r>
              <a:rPr lang="en-US" altLang="en-US" i="1" dirty="0"/>
              <a:t>n </a:t>
            </a:r>
            <a:r>
              <a:rPr lang="en-US" altLang="en-US" dirty="0"/>
              <a:t>times</a:t>
            </a:r>
          </a:p>
          <a:p>
            <a:endParaRPr lang="en-US" altLang="en-US" b="1"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4F68E31F-382A-4174-9FAC-270B51D489C3}"/>
              </a:ext>
            </a:extLst>
          </p:cNvPr>
          <p:cNvSpPr>
            <a:spLocks noGrp="1" noChangeArrowheads="1"/>
          </p:cNvSpPr>
          <p:nvPr>
            <p:ph type="title"/>
          </p:nvPr>
        </p:nvSpPr>
        <p:spPr/>
        <p:txBody>
          <a:bodyPr/>
          <a:lstStyle/>
          <a:p>
            <a:r>
              <a:rPr lang="en-US" altLang="en-US"/>
              <a:t>Cluster-based DFS Model (Cont.)</a:t>
            </a:r>
          </a:p>
        </p:txBody>
      </p:sp>
      <p:pic>
        <p:nvPicPr>
          <p:cNvPr id="78850" name="Picture 2">
            <a:extLst>
              <a:ext uri="{FF2B5EF4-FFF2-40B4-BE49-F238E27FC236}">
                <a16:creationId xmlns:a16="http://schemas.microsoft.com/office/drawing/2014/main" id="{10B0E5CD-7227-4F99-9A62-9E6404D95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1671638"/>
            <a:ext cx="617537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DB13FC43-6BE4-46AD-BED6-5430BBC27BD7}"/>
              </a:ext>
            </a:extLst>
          </p:cNvPr>
          <p:cNvSpPr>
            <a:spLocks noGrp="1" noChangeArrowheads="1"/>
          </p:cNvSpPr>
          <p:nvPr>
            <p:ph type="title"/>
          </p:nvPr>
        </p:nvSpPr>
        <p:spPr/>
        <p:txBody>
          <a:bodyPr/>
          <a:lstStyle/>
          <a:p>
            <a:r>
              <a:rPr lang="en-US" altLang="en-US"/>
              <a:t>Cluster-based DFS Model (Cont.)</a:t>
            </a:r>
          </a:p>
        </p:txBody>
      </p:sp>
      <p:sp>
        <p:nvSpPr>
          <p:cNvPr id="79874" name="Content Placeholder 2">
            <a:extLst>
              <a:ext uri="{FF2B5EF4-FFF2-40B4-BE49-F238E27FC236}">
                <a16:creationId xmlns:a16="http://schemas.microsoft.com/office/drawing/2014/main" id="{65119F8D-E311-40BB-833A-9E0FA521A359}"/>
              </a:ext>
            </a:extLst>
          </p:cNvPr>
          <p:cNvSpPr>
            <a:spLocks noGrp="1" noChangeArrowheads="1"/>
          </p:cNvSpPr>
          <p:nvPr>
            <p:ph idx="1"/>
          </p:nvPr>
        </p:nvSpPr>
        <p:spPr>
          <a:xfrm>
            <a:off x="806450" y="1233488"/>
            <a:ext cx="7727950" cy="4530725"/>
          </a:xfrm>
        </p:spPr>
        <p:txBody>
          <a:bodyPr/>
          <a:lstStyle/>
          <a:p>
            <a:r>
              <a:rPr lang="en-US" altLang="en-US" dirty="0"/>
              <a:t>GFS design was influenced by following observations:</a:t>
            </a:r>
          </a:p>
          <a:p>
            <a:pPr lvl="1"/>
            <a:r>
              <a:rPr lang="en-US" altLang="en-US" dirty="0"/>
              <a:t>Hardware component failures are the norm rather than the exception and should be routinely expected.</a:t>
            </a:r>
          </a:p>
          <a:p>
            <a:pPr lvl="1"/>
            <a:r>
              <a:rPr lang="en-US" altLang="en-US" dirty="0"/>
              <a:t>Files stored on such a system are very large.</a:t>
            </a:r>
          </a:p>
          <a:p>
            <a:pPr lvl="1"/>
            <a:r>
              <a:rPr lang="en-US" altLang="en-US" dirty="0"/>
              <a:t>Most files are changed by appending new data to the end rather than overwriting existing data.</a:t>
            </a:r>
          </a:p>
          <a:p>
            <a:pPr lvl="1"/>
            <a:r>
              <a:rPr lang="en-US" altLang="en-US" dirty="0"/>
              <a:t>Redesigning the applications and file system API increases system flexibility</a:t>
            </a:r>
          </a:p>
          <a:p>
            <a:pPr marL="1143000" lvl="2" indent="-342900">
              <a:buFont typeface="Wingdings" panose="05000000000000000000" pitchFamily="2" charset="2"/>
              <a:buChar char="Ø"/>
            </a:pPr>
            <a:r>
              <a:rPr lang="en-US" altLang="en-US" dirty="0"/>
              <a:t>Requires applications to be programmed specially with new API</a:t>
            </a:r>
          </a:p>
          <a:p>
            <a:r>
              <a:rPr lang="en-US" altLang="en-US" dirty="0"/>
              <a:t>Modularized software layer </a:t>
            </a:r>
            <a:r>
              <a:rPr lang="en-US" altLang="en-US" b="1" dirty="0">
                <a:solidFill>
                  <a:srgbClr val="006699"/>
                </a:solidFill>
                <a:latin typeface="+mj-lt"/>
              </a:rPr>
              <a:t>MapReduce</a:t>
            </a:r>
            <a:r>
              <a:rPr lang="en-US" altLang="en-US" dirty="0"/>
              <a:t> can sit on top of GFS to carry out large-scale parallel computations while utilizing benefits of GFS</a:t>
            </a:r>
          </a:p>
          <a:p>
            <a:pPr lvl="1"/>
            <a:r>
              <a:rPr lang="en-US" altLang="en-US" b="1" dirty="0">
                <a:solidFill>
                  <a:srgbClr val="006699"/>
                </a:solidFill>
                <a:latin typeface="+mj-lt"/>
              </a:rPr>
              <a:t>Hadoop</a:t>
            </a:r>
            <a:r>
              <a:rPr lang="en-US" altLang="en-US" dirty="0"/>
              <a:t> framework also stackable and modularized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3A3DF6EC-4998-4AB5-B865-D75AF5F776E8}"/>
              </a:ext>
            </a:extLst>
          </p:cNvPr>
          <p:cNvSpPr>
            <a:spLocks noGrp="1" noChangeArrowheads="1"/>
          </p:cNvSpPr>
          <p:nvPr>
            <p:ph type="title"/>
          </p:nvPr>
        </p:nvSpPr>
        <p:spPr/>
        <p:txBody>
          <a:bodyPr/>
          <a:lstStyle/>
          <a:p>
            <a:r>
              <a:rPr lang="en-US" altLang="en-US"/>
              <a:t>Naming and Transparency</a:t>
            </a:r>
          </a:p>
        </p:txBody>
      </p:sp>
      <p:sp>
        <p:nvSpPr>
          <p:cNvPr id="80898" name="Content Placeholder 2">
            <a:extLst>
              <a:ext uri="{FF2B5EF4-FFF2-40B4-BE49-F238E27FC236}">
                <a16:creationId xmlns:a16="http://schemas.microsoft.com/office/drawing/2014/main" id="{B6D135D8-DB5A-4E79-A921-A9AE29EB7A81}"/>
              </a:ext>
            </a:extLst>
          </p:cNvPr>
          <p:cNvSpPr>
            <a:spLocks noGrp="1" noChangeArrowheads="1"/>
          </p:cNvSpPr>
          <p:nvPr>
            <p:ph idx="1"/>
          </p:nvPr>
        </p:nvSpPr>
        <p:spPr>
          <a:xfrm>
            <a:off x="806450" y="1233488"/>
            <a:ext cx="7727950" cy="4530725"/>
          </a:xfrm>
        </p:spPr>
        <p:txBody>
          <a:bodyPr/>
          <a:lstStyle/>
          <a:p>
            <a:r>
              <a:rPr lang="en-US" altLang="en-US" b="1" dirty="0">
                <a:solidFill>
                  <a:srgbClr val="006699"/>
                </a:solidFill>
                <a:latin typeface="+mj-lt"/>
              </a:rPr>
              <a:t>Naming</a:t>
            </a:r>
            <a:r>
              <a:rPr lang="en-US" altLang="en-US" dirty="0"/>
              <a:t> – mapping between logical and physical objects</a:t>
            </a:r>
          </a:p>
          <a:p>
            <a:r>
              <a:rPr lang="en-US" altLang="en-US" b="1" dirty="0">
                <a:solidFill>
                  <a:srgbClr val="006699"/>
                </a:solidFill>
                <a:latin typeface="+mj-lt"/>
              </a:rPr>
              <a:t>Multilevel mapping </a:t>
            </a:r>
            <a:r>
              <a:rPr lang="en-US" altLang="en-US" dirty="0"/>
              <a:t>– abstraction of a file that hides the details of how and where on the disk the file is actually stored</a:t>
            </a:r>
          </a:p>
          <a:p>
            <a:r>
              <a:rPr lang="en-US" altLang="en-US" dirty="0"/>
              <a:t>A </a:t>
            </a:r>
            <a:r>
              <a:rPr lang="en-US" altLang="en-US" b="1" dirty="0">
                <a:solidFill>
                  <a:srgbClr val="006699"/>
                </a:solidFill>
                <a:latin typeface="+mj-lt"/>
              </a:rPr>
              <a:t>transparent</a:t>
            </a:r>
            <a:r>
              <a:rPr lang="en-US" altLang="en-US" dirty="0"/>
              <a:t> DFS hides the location where in the network the file is stored</a:t>
            </a:r>
          </a:p>
          <a:p>
            <a:r>
              <a:rPr lang="en-US" altLang="en-US" dirty="0"/>
              <a:t>For a file being </a:t>
            </a:r>
            <a:r>
              <a:rPr lang="en-US" altLang="en-US" b="1" dirty="0">
                <a:solidFill>
                  <a:srgbClr val="006699"/>
                </a:solidFill>
                <a:latin typeface="+mj-lt"/>
              </a:rPr>
              <a:t>replicated</a:t>
            </a:r>
            <a:r>
              <a:rPr lang="en-US" altLang="en-US" dirty="0"/>
              <a:t> in several sites, the mapping returns a set of the locations of this file’</a:t>
            </a:r>
            <a:r>
              <a:rPr lang="en-US" altLang="ja-JP" dirty="0"/>
              <a:t>s replicas; both the existence of multiple copies and their location are hidden</a:t>
            </a:r>
            <a:endParaRPr lang="en-US" altLang="en-US" dirty="0"/>
          </a:p>
          <a:p>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31A8A7BC-0D17-4D8E-9F2C-E9760AAC6016}"/>
              </a:ext>
            </a:extLst>
          </p:cNvPr>
          <p:cNvSpPr>
            <a:spLocks noGrp="1" noChangeArrowheads="1"/>
          </p:cNvSpPr>
          <p:nvPr>
            <p:ph type="title"/>
          </p:nvPr>
        </p:nvSpPr>
        <p:spPr/>
        <p:txBody>
          <a:bodyPr/>
          <a:lstStyle/>
          <a:p>
            <a:r>
              <a:rPr lang="en-US" altLang="en-US"/>
              <a:t>Naming Structures </a:t>
            </a:r>
          </a:p>
        </p:txBody>
      </p:sp>
      <p:sp>
        <p:nvSpPr>
          <p:cNvPr id="82946" name="Content Placeholder 2">
            <a:extLst>
              <a:ext uri="{FF2B5EF4-FFF2-40B4-BE49-F238E27FC236}">
                <a16:creationId xmlns:a16="http://schemas.microsoft.com/office/drawing/2014/main" id="{F069A1C3-11A4-4E28-A2A2-CB32166A92BE}"/>
              </a:ext>
            </a:extLst>
          </p:cNvPr>
          <p:cNvSpPr>
            <a:spLocks noGrp="1" noChangeArrowheads="1"/>
          </p:cNvSpPr>
          <p:nvPr>
            <p:ph idx="1"/>
          </p:nvPr>
        </p:nvSpPr>
        <p:spPr>
          <a:xfrm>
            <a:off x="806450" y="1233488"/>
            <a:ext cx="7727950" cy="4530725"/>
          </a:xfrm>
        </p:spPr>
        <p:txBody>
          <a:bodyPr/>
          <a:lstStyle/>
          <a:p>
            <a:r>
              <a:rPr lang="en-US" altLang="en-US" b="1" dirty="0">
                <a:solidFill>
                  <a:srgbClr val="006699"/>
                </a:solidFill>
                <a:latin typeface="+mj-lt"/>
              </a:rPr>
              <a:t>Location transparency </a:t>
            </a:r>
            <a:r>
              <a:rPr lang="en-US" altLang="en-US" dirty="0"/>
              <a:t>–  file name does not reveal the file’</a:t>
            </a:r>
            <a:r>
              <a:rPr lang="en-US" altLang="ja-JP" dirty="0"/>
              <a:t>s physical storage location</a:t>
            </a:r>
            <a:endParaRPr lang="en-US" altLang="en-US" dirty="0"/>
          </a:p>
          <a:p>
            <a:r>
              <a:rPr lang="en-US" altLang="en-US" b="1" dirty="0">
                <a:solidFill>
                  <a:srgbClr val="006699"/>
                </a:solidFill>
                <a:latin typeface="+mj-lt"/>
              </a:rPr>
              <a:t>Location independence </a:t>
            </a:r>
            <a:r>
              <a:rPr lang="en-US" altLang="en-US" dirty="0"/>
              <a:t>– file name does not need to be changed when the file’</a:t>
            </a:r>
            <a:r>
              <a:rPr lang="en-US" altLang="ja-JP" dirty="0"/>
              <a:t>s physical storage location changes </a:t>
            </a:r>
          </a:p>
          <a:p>
            <a:r>
              <a:rPr lang="en-US" altLang="en-US" dirty="0"/>
              <a:t>In practice most DFSs use static, location-transparent mapping for user-level names</a:t>
            </a:r>
          </a:p>
          <a:p>
            <a:pPr lvl="1"/>
            <a:r>
              <a:rPr lang="en-US" altLang="en-US" dirty="0"/>
              <a:t>Some support file migration (e.g. </a:t>
            </a:r>
            <a:r>
              <a:rPr lang="en-US" altLang="en-US" dirty="0" err="1"/>
              <a:t>OpenAFS</a:t>
            </a:r>
            <a:r>
              <a:rPr lang="en-US" altLang="en-US" dirty="0"/>
              <a:t>)</a:t>
            </a:r>
          </a:p>
          <a:p>
            <a:pPr lvl="1"/>
            <a:r>
              <a:rPr lang="en-US" altLang="en-US" dirty="0"/>
              <a:t>Hadoop supports file migration but without following POSIX standards; hides information from clients </a:t>
            </a:r>
          </a:p>
          <a:p>
            <a:pPr lvl="1"/>
            <a:r>
              <a:rPr lang="en-US" altLang="en-US" dirty="0"/>
              <a:t>Amazon S3 provides blocks of storage on demand via APIs, placing storage dynamically and moving data as necessary</a:t>
            </a:r>
          </a:p>
          <a:p>
            <a:endParaRPr lang="en-US"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2">
            <a:extLst>
              <a:ext uri="{FF2B5EF4-FFF2-40B4-BE49-F238E27FC236}">
                <a16:creationId xmlns:a16="http://schemas.microsoft.com/office/drawing/2014/main" id="{DEDA5757-8E55-4648-A129-237519B22B4A}"/>
              </a:ext>
            </a:extLst>
          </p:cNvPr>
          <p:cNvSpPr>
            <a:spLocks noGrp="1" noChangeArrowheads="1"/>
          </p:cNvSpPr>
          <p:nvPr>
            <p:ph type="title"/>
          </p:nvPr>
        </p:nvSpPr>
        <p:spPr/>
        <p:txBody>
          <a:bodyPr/>
          <a:lstStyle/>
          <a:p>
            <a:r>
              <a:rPr lang="en-US" altLang="en-US"/>
              <a:t>Naming Schemes </a:t>
            </a:r>
          </a:p>
        </p:txBody>
      </p:sp>
      <p:sp>
        <p:nvSpPr>
          <p:cNvPr id="84994" name="Rectangle 3">
            <a:extLst>
              <a:ext uri="{FF2B5EF4-FFF2-40B4-BE49-F238E27FC236}">
                <a16:creationId xmlns:a16="http://schemas.microsoft.com/office/drawing/2014/main" id="{6506B06A-51C5-4B00-A391-D9625AB558DA}"/>
              </a:ext>
            </a:extLst>
          </p:cNvPr>
          <p:cNvSpPr>
            <a:spLocks noGrp="1" noChangeArrowheads="1"/>
          </p:cNvSpPr>
          <p:nvPr>
            <p:ph idx="1"/>
          </p:nvPr>
        </p:nvSpPr>
        <p:spPr>
          <a:xfrm>
            <a:off x="806450" y="1233488"/>
            <a:ext cx="7701574" cy="4530725"/>
          </a:xfrm>
        </p:spPr>
        <p:txBody>
          <a:bodyPr/>
          <a:lstStyle/>
          <a:p>
            <a:r>
              <a:rPr lang="en-US" altLang="en-US" dirty="0"/>
              <a:t>Three approaches:</a:t>
            </a:r>
          </a:p>
          <a:p>
            <a:pPr lvl="1"/>
            <a:r>
              <a:rPr lang="en-US" altLang="en-US" dirty="0"/>
              <a:t>Files named by combination of their host name and local name; guarantees a unique system-wide name. This naming scheme is neither location transparent nor location independent.</a:t>
            </a:r>
          </a:p>
          <a:p>
            <a:pPr lvl="1"/>
            <a:r>
              <a:rPr lang="en-US" altLang="en-US" dirty="0"/>
              <a:t>Attach remote directories to local directories, giving the appearance of a coherent directory tree; only previously mounted remote directories can be accessed transparently</a:t>
            </a:r>
          </a:p>
          <a:p>
            <a:pPr lvl="1"/>
            <a:r>
              <a:rPr lang="en-US" altLang="en-US" dirty="0"/>
              <a:t>Single global name structures spans all files in the system. If a server is unavailable, some arbitrary set of directories on different machines also becomes unavailable </a:t>
            </a:r>
          </a:p>
          <a:p>
            <a:pPr lvl="1"/>
            <a:endParaRPr lang="en-US" altLang="en-US" dirty="0"/>
          </a:p>
          <a:p>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2">
            <a:extLst>
              <a:ext uri="{FF2B5EF4-FFF2-40B4-BE49-F238E27FC236}">
                <a16:creationId xmlns:a16="http://schemas.microsoft.com/office/drawing/2014/main" id="{01064B41-F9A3-433B-A67F-07E4EF157F8E}"/>
              </a:ext>
            </a:extLst>
          </p:cNvPr>
          <p:cNvSpPr>
            <a:spLocks noGrp="1" noChangeArrowheads="1"/>
          </p:cNvSpPr>
          <p:nvPr>
            <p:ph type="title"/>
          </p:nvPr>
        </p:nvSpPr>
        <p:spPr/>
        <p:txBody>
          <a:bodyPr/>
          <a:lstStyle/>
          <a:p>
            <a:r>
              <a:rPr lang="en-US" altLang="en-US" dirty="0"/>
              <a:t>Overview (Cont.)</a:t>
            </a:r>
          </a:p>
        </p:txBody>
      </p:sp>
      <p:sp>
        <p:nvSpPr>
          <p:cNvPr id="13314" name="Content Placeholder 4">
            <a:extLst>
              <a:ext uri="{FF2B5EF4-FFF2-40B4-BE49-F238E27FC236}">
                <a16:creationId xmlns:a16="http://schemas.microsoft.com/office/drawing/2014/main" id="{3E373B6D-6E95-4632-88CD-44676CC9BA63}"/>
              </a:ext>
            </a:extLst>
          </p:cNvPr>
          <p:cNvSpPr>
            <a:spLocks noGrp="1" noChangeArrowheads="1"/>
          </p:cNvSpPr>
          <p:nvPr>
            <p:ph idx="1"/>
          </p:nvPr>
        </p:nvSpPr>
        <p:spPr>
          <a:xfrm>
            <a:off x="806450" y="1233488"/>
            <a:ext cx="7701574" cy="4530725"/>
          </a:xfrm>
        </p:spPr>
        <p:txBody>
          <a:bodyPr/>
          <a:lstStyle/>
          <a:p>
            <a:r>
              <a:rPr lang="en-US" altLang="en-US" dirty="0"/>
              <a:t>Nodes may exist in a </a:t>
            </a:r>
            <a:r>
              <a:rPr lang="en-US" altLang="en-US" b="1" i="1" dirty="0"/>
              <a:t>client-server</a:t>
            </a:r>
            <a:r>
              <a:rPr lang="en-US" altLang="en-US" i="1" dirty="0"/>
              <a:t>, </a:t>
            </a:r>
            <a:r>
              <a:rPr lang="en-US" altLang="en-US" b="1" i="1" dirty="0"/>
              <a:t>peer-to-peer</a:t>
            </a:r>
            <a:r>
              <a:rPr lang="en-US" altLang="en-US" dirty="0"/>
              <a:t>, or </a:t>
            </a:r>
            <a:r>
              <a:rPr lang="en-US" altLang="en-US" b="1" i="1" dirty="0"/>
              <a:t>hybrid</a:t>
            </a:r>
            <a:r>
              <a:rPr lang="en-US" altLang="en-US" i="1" dirty="0"/>
              <a:t> </a:t>
            </a:r>
            <a:r>
              <a:rPr lang="en-US" altLang="en-US" dirty="0"/>
              <a:t>configuration.</a:t>
            </a:r>
            <a:endParaRPr lang="en-US" altLang="en-US" b="1" dirty="0"/>
          </a:p>
          <a:p>
            <a:pPr lvl="1"/>
            <a:r>
              <a:rPr lang="en-US" altLang="en-US" dirty="0"/>
              <a:t>In client-server configuration, server has a resource that a client would like to use</a:t>
            </a:r>
          </a:p>
          <a:p>
            <a:pPr lvl="1"/>
            <a:r>
              <a:rPr lang="en-US" altLang="en-US" dirty="0"/>
              <a:t>In peer-to-peer configuration, each node shares equal responsibilities and can act as both clients and servers</a:t>
            </a:r>
          </a:p>
          <a:p>
            <a:r>
              <a:rPr lang="en-US" altLang="en-US" dirty="0"/>
              <a:t>Communication over a network occurs through </a:t>
            </a:r>
            <a:r>
              <a:rPr lang="en-US" altLang="en-US" b="1" dirty="0">
                <a:solidFill>
                  <a:srgbClr val="006699"/>
                </a:solidFill>
                <a:latin typeface="+mj-lt"/>
              </a:rPr>
              <a:t>message passing</a:t>
            </a:r>
          </a:p>
          <a:p>
            <a:pPr lvl="1"/>
            <a:r>
              <a:rPr lang="en-US" altLang="en-US" dirty="0"/>
              <a:t>All higher-level functions of a standalone system  can be expanded to encompass a distributed system</a:t>
            </a:r>
            <a:endParaRPr lang="en-US" altLang="en-US" b="1" i="1" dirty="0"/>
          </a:p>
          <a:p>
            <a:endParaRPr lang="en-US"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790232B-5994-4862-842D-F56AB9818858}"/>
              </a:ext>
            </a:extLst>
          </p:cNvPr>
          <p:cNvSpPr>
            <a:spLocks noGrp="1" noChangeArrowheads="1"/>
          </p:cNvSpPr>
          <p:nvPr>
            <p:ph type="title"/>
          </p:nvPr>
        </p:nvSpPr>
        <p:spPr/>
        <p:txBody>
          <a:bodyPr/>
          <a:lstStyle/>
          <a:p>
            <a:r>
              <a:rPr lang="en-US" altLang="en-US"/>
              <a:t>Remote File Access </a:t>
            </a:r>
          </a:p>
        </p:txBody>
      </p:sp>
      <p:sp>
        <p:nvSpPr>
          <p:cNvPr id="87042" name="Content Placeholder 2">
            <a:extLst>
              <a:ext uri="{FF2B5EF4-FFF2-40B4-BE49-F238E27FC236}">
                <a16:creationId xmlns:a16="http://schemas.microsoft.com/office/drawing/2014/main" id="{26736137-F72F-4CE3-9858-166C399C4A5B}"/>
              </a:ext>
            </a:extLst>
          </p:cNvPr>
          <p:cNvSpPr>
            <a:spLocks noGrp="1" noChangeArrowheads="1"/>
          </p:cNvSpPr>
          <p:nvPr>
            <p:ph idx="1"/>
          </p:nvPr>
        </p:nvSpPr>
        <p:spPr>
          <a:xfrm>
            <a:off x="806449" y="1233488"/>
            <a:ext cx="7701573" cy="4530725"/>
          </a:xfrm>
        </p:spPr>
        <p:txBody>
          <a:bodyPr/>
          <a:lstStyle/>
          <a:p>
            <a:r>
              <a:rPr lang="en-US" altLang="en-US" dirty="0"/>
              <a:t>Consider a user who requests access to a remote file. The server storing the file has been located by the naming scheme, and now the actual data transfer must take place.</a:t>
            </a:r>
            <a:endParaRPr lang="en-US" altLang="en-US" b="1" dirty="0">
              <a:solidFill>
                <a:srgbClr val="3366FF"/>
              </a:solidFill>
            </a:endParaRPr>
          </a:p>
          <a:p>
            <a:r>
              <a:rPr lang="en-US" altLang="en-US" b="1" dirty="0">
                <a:solidFill>
                  <a:srgbClr val="006699"/>
                </a:solidFill>
                <a:latin typeface="+mj-lt"/>
              </a:rPr>
              <a:t>Remote-service mechanism </a:t>
            </a:r>
            <a:r>
              <a:rPr lang="en-US" altLang="en-US" dirty="0"/>
              <a:t>is one transfer approach. </a:t>
            </a:r>
          </a:p>
          <a:p>
            <a:pPr lvl="1"/>
            <a:r>
              <a:rPr lang="en-US" altLang="en-US" dirty="0"/>
              <a:t>A requests for accesses are delivered to the server, the server machine performs the accesses, and their results are forwarded back to the user. </a:t>
            </a:r>
          </a:p>
          <a:p>
            <a:pPr lvl="1"/>
            <a:r>
              <a:rPr lang="en-US" altLang="en-US" dirty="0"/>
              <a:t>One of the most common ways of implementing remote service is the RPC paradigm</a:t>
            </a:r>
          </a:p>
          <a:p>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63DD32D4-B798-4E02-AD92-5D7441B4F6B4}"/>
              </a:ext>
            </a:extLst>
          </p:cNvPr>
          <p:cNvSpPr>
            <a:spLocks noGrp="1" noChangeArrowheads="1"/>
          </p:cNvSpPr>
          <p:nvPr>
            <p:ph type="title"/>
          </p:nvPr>
        </p:nvSpPr>
        <p:spPr/>
        <p:txBody>
          <a:bodyPr/>
          <a:lstStyle/>
          <a:p>
            <a:r>
              <a:rPr lang="en-US" altLang="en-US"/>
              <a:t>Remote File Access (Cont.) </a:t>
            </a:r>
          </a:p>
        </p:txBody>
      </p:sp>
      <p:sp>
        <p:nvSpPr>
          <p:cNvPr id="89090" name="Content Placeholder 2">
            <a:extLst>
              <a:ext uri="{FF2B5EF4-FFF2-40B4-BE49-F238E27FC236}">
                <a16:creationId xmlns:a16="http://schemas.microsoft.com/office/drawing/2014/main" id="{DE22255F-5A67-4362-BD12-D2D2279D51C0}"/>
              </a:ext>
            </a:extLst>
          </p:cNvPr>
          <p:cNvSpPr>
            <a:spLocks noGrp="1" noChangeArrowheads="1"/>
          </p:cNvSpPr>
          <p:nvPr>
            <p:ph idx="1"/>
          </p:nvPr>
        </p:nvSpPr>
        <p:spPr>
          <a:xfrm>
            <a:off x="806450" y="1233488"/>
            <a:ext cx="7701574" cy="4530725"/>
          </a:xfrm>
        </p:spPr>
        <p:txBody>
          <a:bodyPr/>
          <a:lstStyle/>
          <a:p>
            <a:r>
              <a:rPr lang="en-US" altLang="en-US" dirty="0"/>
              <a:t>Reduce network traffic by retaining recently accessed disk blocks in a cache, so that repeated accesses to the same information can be handled locally</a:t>
            </a:r>
          </a:p>
          <a:p>
            <a:pPr lvl="1"/>
            <a:r>
              <a:rPr lang="en-US" altLang="en-US" dirty="0"/>
              <a:t>If needed data not already cached, a copy of data is brought from the server to the user</a:t>
            </a:r>
          </a:p>
          <a:p>
            <a:pPr lvl="1"/>
            <a:r>
              <a:rPr lang="en-US" altLang="en-US" dirty="0"/>
              <a:t>Accesses are performed on the cached copy</a:t>
            </a:r>
          </a:p>
          <a:p>
            <a:pPr lvl="1"/>
            <a:r>
              <a:rPr lang="en-US" altLang="en-US" dirty="0"/>
              <a:t>Files identified with one master copy residing at the server machine, but copies of (parts of) the file are scattered in different caches</a:t>
            </a:r>
          </a:p>
          <a:p>
            <a:r>
              <a:rPr lang="en-US" altLang="en-US" b="1" dirty="0">
                <a:solidFill>
                  <a:srgbClr val="006699"/>
                </a:solidFill>
                <a:latin typeface="+mj-lt"/>
              </a:rPr>
              <a:t>Cache-consistency problem </a:t>
            </a:r>
            <a:r>
              <a:rPr lang="en-US" altLang="en-US" dirty="0"/>
              <a:t>– keeping the cached copies consistent with the master file</a:t>
            </a:r>
          </a:p>
          <a:p>
            <a:pPr lvl="1"/>
            <a:r>
              <a:rPr lang="en-US" altLang="en-US" dirty="0"/>
              <a:t>Could be called </a:t>
            </a:r>
            <a:r>
              <a:rPr lang="en-US" altLang="en-US" b="1" dirty="0">
                <a:solidFill>
                  <a:srgbClr val="006699"/>
                </a:solidFill>
                <a:latin typeface="+mj-lt"/>
              </a:rPr>
              <a:t>network virtual memory</a:t>
            </a:r>
          </a:p>
          <a:p>
            <a:endParaRPr lang="en-US"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05287EF7-1707-4817-945E-1339C64A4086}"/>
              </a:ext>
            </a:extLst>
          </p:cNvPr>
          <p:cNvSpPr>
            <a:spLocks noGrp="1" noChangeArrowheads="1"/>
          </p:cNvSpPr>
          <p:nvPr>
            <p:ph type="title"/>
          </p:nvPr>
        </p:nvSpPr>
        <p:spPr>
          <a:xfrm>
            <a:off x="832826" y="298092"/>
            <a:ext cx="7701574" cy="576262"/>
          </a:xfrm>
        </p:spPr>
        <p:txBody>
          <a:bodyPr/>
          <a:lstStyle/>
          <a:p>
            <a:r>
              <a:rPr lang="en-US" altLang="en-US" sz="2800" dirty="0"/>
              <a:t>Cache Location –</a:t>
            </a:r>
            <a:br>
              <a:rPr lang="en-US" altLang="en-US" sz="2800" dirty="0"/>
            </a:br>
            <a:r>
              <a:rPr lang="en-US" altLang="en-US" sz="2800" dirty="0"/>
              <a:t>Disk vs. Main Memory</a:t>
            </a:r>
          </a:p>
        </p:txBody>
      </p:sp>
      <p:sp>
        <p:nvSpPr>
          <p:cNvPr id="91138" name="Content Placeholder 2">
            <a:extLst>
              <a:ext uri="{FF2B5EF4-FFF2-40B4-BE49-F238E27FC236}">
                <a16:creationId xmlns:a16="http://schemas.microsoft.com/office/drawing/2014/main" id="{6574EB83-5D63-4771-B7A8-69E3AE4F0143}"/>
              </a:ext>
            </a:extLst>
          </p:cNvPr>
          <p:cNvSpPr>
            <a:spLocks noGrp="1" noChangeArrowheads="1"/>
          </p:cNvSpPr>
          <p:nvPr>
            <p:ph idx="1"/>
          </p:nvPr>
        </p:nvSpPr>
        <p:spPr>
          <a:xfrm>
            <a:off x="806450" y="1233488"/>
            <a:ext cx="7727950" cy="4530725"/>
          </a:xfrm>
        </p:spPr>
        <p:txBody>
          <a:bodyPr/>
          <a:lstStyle/>
          <a:p>
            <a:r>
              <a:rPr lang="en-US" altLang="en-US" dirty="0"/>
              <a:t>Advantages of disk caches</a:t>
            </a:r>
          </a:p>
          <a:p>
            <a:pPr lvl="1"/>
            <a:r>
              <a:rPr lang="en-US" altLang="en-US" dirty="0"/>
              <a:t>More reliable</a:t>
            </a:r>
          </a:p>
          <a:p>
            <a:pPr lvl="1"/>
            <a:r>
              <a:rPr lang="en-US" altLang="en-US" dirty="0"/>
              <a:t>Cached data kept on disk are still there during recovery and don’</a:t>
            </a:r>
            <a:r>
              <a:rPr lang="en-US" altLang="ja-JP" dirty="0"/>
              <a:t>t need to be fetched again</a:t>
            </a:r>
          </a:p>
          <a:p>
            <a:r>
              <a:rPr lang="en-US" altLang="en-US" dirty="0"/>
              <a:t>Advantages of main-memory caches:</a:t>
            </a:r>
          </a:p>
          <a:p>
            <a:pPr lvl="1"/>
            <a:r>
              <a:rPr lang="en-US" altLang="en-US" dirty="0"/>
              <a:t>Permit workstations to be diskless</a:t>
            </a:r>
          </a:p>
          <a:p>
            <a:pPr lvl="1"/>
            <a:r>
              <a:rPr lang="en-US" altLang="en-US" dirty="0"/>
              <a:t>Data can be accessed more quickly</a:t>
            </a:r>
          </a:p>
          <a:p>
            <a:pPr lvl="1"/>
            <a:r>
              <a:rPr lang="en-US" altLang="en-US" dirty="0"/>
              <a:t>Performance speedup in bigger memories</a:t>
            </a:r>
          </a:p>
          <a:p>
            <a:pPr lvl="1"/>
            <a:r>
              <a:rPr lang="en-US" altLang="en-US" dirty="0"/>
              <a:t>Server caches (used to speed up disk I/O) are in main memory regardless of where user caches are located; using main-memory caches on the user machine permits a single caching mechanism for servers and users </a:t>
            </a:r>
          </a:p>
          <a:p>
            <a:endParaRPr lang="en-US"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731B1E6D-CD49-4000-A7E1-8B87F4C1BE48}"/>
              </a:ext>
            </a:extLst>
          </p:cNvPr>
          <p:cNvSpPr>
            <a:spLocks noGrp="1" noChangeArrowheads="1"/>
          </p:cNvSpPr>
          <p:nvPr>
            <p:ph type="title"/>
          </p:nvPr>
        </p:nvSpPr>
        <p:spPr/>
        <p:txBody>
          <a:bodyPr/>
          <a:lstStyle/>
          <a:p>
            <a:r>
              <a:rPr lang="en-US" altLang="en-US"/>
              <a:t>Cache Update Policy</a:t>
            </a:r>
          </a:p>
        </p:txBody>
      </p:sp>
      <p:sp>
        <p:nvSpPr>
          <p:cNvPr id="93186" name="Content Placeholder 2">
            <a:extLst>
              <a:ext uri="{FF2B5EF4-FFF2-40B4-BE49-F238E27FC236}">
                <a16:creationId xmlns:a16="http://schemas.microsoft.com/office/drawing/2014/main" id="{0D5EC09B-CE61-4A9C-A86C-B0309201CD9A}"/>
              </a:ext>
            </a:extLst>
          </p:cNvPr>
          <p:cNvSpPr>
            <a:spLocks noGrp="1" noChangeArrowheads="1"/>
          </p:cNvSpPr>
          <p:nvPr>
            <p:ph idx="1"/>
          </p:nvPr>
        </p:nvSpPr>
        <p:spPr>
          <a:xfrm>
            <a:off x="806450" y="1233488"/>
            <a:ext cx="7701574" cy="4530725"/>
          </a:xfrm>
        </p:spPr>
        <p:txBody>
          <a:bodyPr/>
          <a:lstStyle/>
          <a:p>
            <a:r>
              <a:rPr lang="en-US" altLang="en-US" b="1" dirty="0">
                <a:solidFill>
                  <a:srgbClr val="006699"/>
                </a:solidFill>
                <a:latin typeface="+mj-lt"/>
              </a:rPr>
              <a:t>Write-through</a:t>
            </a:r>
            <a:r>
              <a:rPr lang="en-US" altLang="en-US" dirty="0">
                <a:solidFill>
                  <a:srgbClr val="3366FF"/>
                </a:solidFill>
              </a:rPr>
              <a:t> </a:t>
            </a:r>
            <a:r>
              <a:rPr lang="en-US" altLang="en-US" dirty="0"/>
              <a:t>– write data through to disk as soon as they are placed on any cache</a:t>
            </a:r>
          </a:p>
          <a:p>
            <a:pPr lvl="1"/>
            <a:r>
              <a:rPr lang="en-US" altLang="en-US" dirty="0"/>
              <a:t>Reliable, but poor performance</a:t>
            </a:r>
            <a:endParaRPr lang="en-US" altLang="en-US" sz="800" dirty="0"/>
          </a:p>
          <a:p>
            <a:r>
              <a:rPr lang="en-US" altLang="en-US" b="1" dirty="0">
                <a:solidFill>
                  <a:srgbClr val="006699"/>
                </a:solidFill>
                <a:latin typeface="+mj-lt"/>
              </a:rPr>
              <a:t>Delayed-write</a:t>
            </a:r>
            <a:r>
              <a:rPr lang="en-US" altLang="en-US" dirty="0">
                <a:solidFill>
                  <a:srgbClr val="3366FF"/>
                </a:solidFill>
              </a:rPr>
              <a:t> </a:t>
            </a:r>
            <a:r>
              <a:rPr lang="en-US" altLang="en-US" dirty="0"/>
              <a:t>(</a:t>
            </a:r>
            <a:r>
              <a:rPr lang="en-US" altLang="en-US" b="1" dirty="0">
                <a:solidFill>
                  <a:srgbClr val="006699"/>
                </a:solidFill>
                <a:latin typeface="+mj-lt"/>
              </a:rPr>
              <a:t>write-back</a:t>
            </a:r>
            <a:r>
              <a:rPr lang="en-US" altLang="en-US" dirty="0"/>
              <a:t>)</a:t>
            </a:r>
            <a:r>
              <a:rPr lang="en-US" altLang="en-US" dirty="0">
                <a:solidFill>
                  <a:srgbClr val="3366FF"/>
                </a:solidFill>
              </a:rPr>
              <a:t> </a:t>
            </a:r>
            <a:r>
              <a:rPr lang="en-US" altLang="en-US" dirty="0"/>
              <a:t>– modifications are written to the cache and then written through to the server later</a:t>
            </a:r>
          </a:p>
          <a:p>
            <a:pPr lvl="1"/>
            <a:r>
              <a:rPr lang="en-US" altLang="en-US" dirty="0"/>
              <a:t>Write accesses complete quickly; some data may be overwritten before they are written back, and so need never be written at all</a:t>
            </a:r>
          </a:p>
          <a:p>
            <a:pPr lvl="1"/>
            <a:r>
              <a:rPr lang="en-US" altLang="en-US" dirty="0"/>
              <a:t>Poor reliability; unwritten data will be lost whenever a user machine crashes</a:t>
            </a:r>
          </a:p>
          <a:p>
            <a:pPr lvl="1"/>
            <a:r>
              <a:rPr lang="en-US" altLang="en-US" dirty="0"/>
              <a:t>Variation – scan cache at regular intervals and flush blocks that have been modified since the last scan</a:t>
            </a:r>
          </a:p>
          <a:p>
            <a:pPr lvl="1"/>
            <a:r>
              <a:rPr lang="en-US" altLang="en-US" dirty="0"/>
              <a:t>Variation –</a:t>
            </a:r>
            <a:r>
              <a:rPr lang="en-US" altLang="en-US" b="1" dirty="0"/>
              <a:t> </a:t>
            </a:r>
            <a:r>
              <a:rPr lang="en-US" altLang="en-US" b="1" dirty="0">
                <a:solidFill>
                  <a:srgbClr val="006699"/>
                </a:solidFill>
                <a:latin typeface="+mj-lt"/>
              </a:rPr>
              <a:t>write-on-close</a:t>
            </a:r>
            <a:r>
              <a:rPr lang="en-US" altLang="en-US" dirty="0"/>
              <a:t>, writes data back to the server when the file is closed</a:t>
            </a:r>
          </a:p>
          <a:p>
            <a:pPr lvl="2"/>
            <a:r>
              <a:rPr lang="en-US" altLang="en-US" dirty="0"/>
              <a:t>Best for files that are open for long periods and frequently modified</a:t>
            </a:r>
          </a:p>
          <a:p>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178FC55F-001E-4ACF-9DD4-B7D85136D55A}"/>
              </a:ext>
            </a:extLst>
          </p:cNvPr>
          <p:cNvSpPr>
            <a:spLocks noGrp="1" noChangeArrowheads="1"/>
          </p:cNvSpPr>
          <p:nvPr>
            <p:ph type="title"/>
          </p:nvPr>
        </p:nvSpPr>
        <p:spPr/>
        <p:txBody>
          <a:bodyPr/>
          <a:lstStyle/>
          <a:p>
            <a:r>
              <a:rPr lang="en-US" altLang="en-US"/>
              <a:t>Consistency</a:t>
            </a:r>
          </a:p>
        </p:txBody>
      </p:sp>
      <p:sp>
        <p:nvSpPr>
          <p:cNvPr id="95234" name="Content Placeholder 2">
            <a:extLst>
              <a:ext uri="{FF2B5EF4-FFF2-40B4-BE49-F238E27FC236}">
                <a16:creationId xmlns:a16="http://schemas.microsoft.com/office/drawing/2014/main" id="{C92976A3-6B5F-4F13-A7FE-D6040D54A1C5}"/>
              </a:ext>
            </a:extLst>
          </p:cNvPr>
          <p:cNvSpPr>
            <a:spLocks noGrp="1" noChangeArrowheads="1"/>
          </p:cNvSpPr>
          <p:nvPr>
            <p:ph idx="1"/>
          </p:nvPr>
        </p:nvSpPr>
        <p:spPr>
          <a:xfrm>
            <a:off x="806449" y="1233488"/>
            <a:ext cx="7701573" cy="4530725"/>
          </a:xfrm>
        </p:spPr>
        <p:txBody>
          <a:bodyPr/>
          <a:lstStyle/>
          <a:p>
            <a:r>
              <a:rPr lang="en-US" altLang="en-US" dirty="0"/>
              <a:t>Is locally cached copy of the data consistent with the master copy?</a:t>
            </a:r>
          </a:p>
          <a:p>
            <a:r>
              <a:rPr lang="en-US" altLang="en-US" b="1" dirty="0">
                <a:solidFill>
                  <a:srgbClr val="006699"/>
                </a:solidFill>
                <a:latin typeface="+mj-lt"/>
              </a:rPr>
              <a:t>Client-initiated approach</a:t>
            </a:r>
          </a:p>
          <a:p>
            <a:pPr lvl="1"/>
            <a:r>
              <a:rPr lang="en-US" altLang="en-US" dirty="0"/>
              <a:t>Client initiates a validity check</a:t>
            </a:r>
          </a:p>
          <a:p>
            <a:pPr lvl="1"/>
            <a:r>
              <a:rPr lang="en-US" altLang="en-US" dirty="0"/>
              <a:t>Server checks whether the local data are consistent with the master copy</a:t>
            </a:r>
          </a:p>
          <a:p>
            <a:r>
              <a:rPr lang="en-US" altLang="en-US" b="1" dirty="0">
                <a:solidFill>
                  <a:srgbClr val="006699"/>
                </a:solidFill>
                <a:latin typeface="+mj-lt"/>
              </a:rPr>
              <a:t>Server-initiated approach</a:t>
            </a:r>
          </a:p>
          <a:p>
            <a:pPr lvl="1"/>
            <a:r>
              <a:rPr lang="en-US" altLang="en-US" dirty="0"/>
              <a:t>Server records, for each client, the (parts of) files it caches </a:t>
            </a:r>
          </a:p>
          <a:p>
            <a:pPr lvl="1"/>
            <a:r>
              <a:rPr lang="en-US" altLang="en-US" dirty="0"/>
              <a:t>When server detects a potential inconsistency, it must react </a:t>
            </a:r>
          </a:p>
          <a:p>
            <a:endParaRPr lang="en-US"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C3B93C59-4AF1-4CCC-A11E-066DD40F17BD}"/>
              </a:ext>
            </a:extLst>
          </p:cNvPr>
          <p:cNvSpPr>
            <a:spLocks noGrp="1" noChangeArrowheads="1"/>
          </p:cNvSpPr>
          <p:nvPr>
            <p:ph type="title"/>
          </p:nvPr>
        </p:nvSpPr>
        <p:spPr/>
        <p:txBody>
          <a:bodyPr/>
          <a:lstStyle/>
          <a:p>
            <a:r>
              <a:rPr lang="en-US" altLang="en-US"/>
              <a:t>Consistency (Cont.)</a:t>
            </a:r>
          </a:p>
        </p:txBody>
      </p:sp>
      <p:sp>
        <p:nvSpPr>
          <p:cNvPr id="97282" name="Content Placeholder 2">
            <a:extLst>
              <a:ext uri="{FF2B5EF4-FFF2-40B4-BE49-F238E27FC236}">
                <a16:creationId xmlns:a16="http://schemas.microsoft.com/office/drawing/2014/main" id="{1623EBBC-F49F-430B-A28C-FC1E40F656AA}"/>
              </a:ext>
            </a:extLst>
          </p:cNvPr>
          <p:cNvSpPr>
            <a:spLocks noGrp="1" noChangeArrowheads="1"/>
          </p:cNvSpPr>
          <p:nvPr>
            <p:ph idx="1"/>
          </p:nvPr>
        </p:nvSpPr>
        <p:spPr>
          <a:xfrm>
            <a:off x="806450" y="1233488"/>
            <a:ext cx="7727950" cy="4530725"/>
          </a:xfrm>
        </p:spPr>
        <p:txBody>
          <a:bodyPr/>
          <a:lstStyle/>
          <a:p>
            <a:r>
              <a:rPr lang="en-US" altLang="en-US" dirty="0"/>
              <a:t>In cluster-based DFS, cache-consistency issue more complicated due to presence of metadata server and replicated file data chunks</a:t>
            </a:r>
          </a:p>
          <a:p>
            <a:pPr lvl="1"/>
            <a:r>
              <a:rPr lang="en-US" altLang="en-US" dirty="0"/>
              <a:t>HDFS allows </a:t>
            </a:r>
            <a:r>
              <a:rPr lang="en-US" altLang="en-US" i="1" dirty="0"/>
              <a:t>append-only </a:t>
            </a:r>
            <a:r>
              <a:rPr lang="en-US" altLang="en-US" dirty="0"/>
              <a:t>write operations (no random writes) and a </a:t>
            </a:r>
            <a:r>
              <a:rPr lang="en-US" altLang="en-US" i="1" dirty="0"/>
              <a:t>single</a:t>
            </a:r>
            <a:r>
              <a:rPr lang="en-US" altLang="en-US" dirty="0"/>
              <a:t> file writer</a:t>
            </a:r>
          </a:p>
          <a:p>
            <a:pPr lvl="1"/>
            <a:r>
              <a:rPr lang="en-US" altLang="en-US" dirty="0"/>
              <a:t>GFS allows </a:t>
            </a:r>
            <a:r>
              <a:rPr lang="en-US" altLang="en-US" i="1" dirty="0"/>
              <a:t>random</a:t>
            </a:r>
            <a:r>
              <a:rPr lang="en-US" altLang="en-US" dirty="0"/>
              <a:t> writes with </a:t>
            </a:r>
            <a:r>
              <a:rPr lang="en-US" altLang="en-US" i="1" dirty="0"/>
              <a:t>concurrent </a:t>
            </a:r>
            <a:r>
              <a:rPr lang="en-US" altLang="en-US" dirty="0"/>
              <a:t>writers</a:t>
            </a:r>
          </a:p>
          <a:p>
            <a:r>
              <a:rPr lang="en-US" altLang="en-US" dirty="0"/>
              <a:t>Complicates write consistency guarantees for GFS while simplifying it for HDFS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2649BCF4-5F32-435B-A7E6-C8BFFA8BBB86}"/>
              </a:ext>
            </a:extLst>
          </p:cNvPr>
          <p:cNvSpPr>
            <a:spLocks noGrp="1" noChangeArrowheads="1"/>
          </p:cNvSpPr>
          <p:nvPr>
            <p:ph type="ctrTitle"/>
          </p:nvPr>
        </p:nvSpPr>
        <p:spPr/>
        <p:txBody>
          <a:bodyPr/>
          <a:lstStyle/>
          <a:p>
            <a:pPr eaLnBrk="1" hangingPunct="1"/>
            <a:r>
              <a:rPr lang="en-US" altLang="en-US"/>
              <a:t>End of Chapter 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a:extLst>
              <a:ext uri="{FF2B5EF4-FFF2-40B4-BE49-F238E27FC236}">
                <a16:creationId xmlns:a16="http://schemas.microsoft.com/office/drawing/2014/main" id="{051CEA5A-5AED-45AD-9C43-729EE511D562}"/>
              </a:ext>
            </a:extLst>
          </p:cNvPr>
          <p:cNvSpPr>
            <a:spLocks noGrp="1" noChangeArrowheads="1"/>
          </p:cNvSpPr>
          <p:nvPr>
            <p:ph type="title"/>
          </p:nvPr>
        </p:nvSpPr>
        <p:spPr/>
        <p:txBody>
          <a:bodyPr/>
          <a:lstStyle/>
          <a:p>
            <a:r>
              <a:rPr lang="en-US" altLang="en-US"/>
              <a:t>Reasons for Distributed Systems</a:t>
            </a:r>
          </a:p>
        </p:txBody>
      </p:sp>
      <p:sp>
        <p:nvSpPr>
          <p:cNvPr id="15362" name="Content Placeholder 3">
            <a:extLst>
              <a:ext uri="{FF2B5EF4-FFF2-40B4-BE49-F238E27FC236}">
                <a16:creationId xmlns:a16="http://schemas.microsoft.com/office/drawing/2014/main" id="{AAF74F79-0745-48D1-A97A-26ABBFD3338E}"/>
              </a:ext>
            </a:extLst>
          </p:cNvPr>
          <p:cNvSpPr>
            <a:spLocks noGrp="1" noChangeArrowheads="1"/>
          </p:cNvSpPr>
          <p:nvPr>
            <p:ph idx="1"/>
          </p:nvPr>
        </p:nvSpPr>
        <p:spPr>
          <a:xfrm>
            <a:off x="806450" y="1233488"/>
            <a:ext cx="7727950" cy="4530725"/>
          </a:xfrm>
        </p:spPr>
        <p:txBody>
          <a:bodyPr/>
          <a:lstStyle/>
          <a:p>
            <a:r>
              <a:rPr lang="en-US" altLang="en-US" b="1" dirty="0">
                <a:solidFill>
                  <a:srgbClr val="006699"/>
                </a:solidFill>
                <a:latin typeface="+mj-lt"/>
              </a:rPr>
              <a:t>Resource sharing</a:t>
            </a:r>
          </a:p>
          <a:p>
            <a:pPr lvl="1"/>
            <a:r>
              <a:rPr lang="en-US" altLang="en-US" dirty="0"/>
              <a:t>Sharing files or printing at remote sites</a:t>
            </a:r>
          </a:p>
          <a:p>
            <a:pPr lvl="1"/>
            <a:r>
              <a:rPr lang="en-US" altLang="en-US" dirty="0"/>
              <a:t>Processing information in a distributed database</a:t>
            </a:r>
          </a:p>
          <a:p>
            <a:pPr lvl="1"/>
            <a:r>
              <a:rPr lang="en-US" altLang="en-US" dirty="0"/>
              <a:t>Using remote specialized hardware devices such as </a:t>
            </a:r>
            <a:r>
              <a:rPr lang="en-US" altLang="en-US" b="1" i="1" dirty="0"/>
              <a:t>graphics processing units </a:t>
            </a:r>
            <a:r>
              <a:rPr lang="en-US" altLang="en-US" dirty="0"/>
              <a:t>(GPUs)</a:t>
            </a:r>
          </a:p>
          <a:p>
            <a:r>
              <a:rPr lang="en-US" altLang="en-US" b="1" dirty="0">
                <a:solidFill>
                  <a:srgbClr val="006699"/>
                </a:solidFill>
                <a:latin typeface="+mj-lt"/>
              </a:rPr>
              <a:t>Computation speedup</a:t>
            </a:r>
          </a:p>
          <a:p>
            <a:pPr lvl="1"/>
            <a:r>
              <a:rPr lang="en-US" altLang="en-US" dirty="0"/>
              <a:t>Distribute </a:t>
            </a:r>
            <a:r>
              <a:rPr lang="en-US" altLang="en-US" dirty="0" err="1"/>
              <a:t>subcomputations</a:t>
            </a:r>
            <a:r>
              <a:rPr lang="en-US" altLang="en-US" dirty="0"/>
              <a:t> among various sites to run concurrently</a:t>
            </a:r>
          </a:p>
          <a:p>
            <a:pPr lvl="1"/>
            <a:r>
              <a:rPr lang="en-US" altLang="en-US" b="1" dirty="0">
                <a:solidFill>
                  <a:srgbClr val="006699"/>
                </a:solidFill>
                <a:latin typeface="+mj-lt"/>
              </a:rPr>
              <a:t>Load balancing </a:t>
            </a:r>
            <a:r>
              <a:rPr lang="en-US" altLang="en-US" dirty="0"/>
              <a:t>– moving jobs to more lightly-loaded sites</a:t>
            </a:r>
            <a:endParaRPr lang="en-US" altLang="en-US" b="1" dirty="0">
              <a:solidFill>
                <a:srgbClr val="3366FF"/>
              </a:solidFill>
            </a:endParaRPr>
          </a:p>
          <a:p>
            <a:r>
              <a:rPr lang="en-US" altLang="en-US" b="1" dirty="0">
                <a:solidFill>
                  <a:srgbClr val="006699"/>
                </a:solidFill>
                <a:latin typeface="+mj-lt"/>
              </a:rPr>
              <a:t>Reliability</a:t>
            </a:r>
            <a:r>
              <a:rPr lang="en-US" altLang="en-US" b="1" dirty="0">
                <a:solidFill>
                  <a:srgbClr val="3366FF"/>
                </a:solidFill>
              </a:rPr>
              <a:t> </a:t>
            </a:r>
          </a:p>
          <a:p>
            <a:pPr lvl="1"/>
            <a:r>
              <a:rPr lang="en-US" altLang="en-US" dirty="0"/>
              <a:t>Detect and recover from site failure, function transfer, reintegrate failed site</a:t>
            </a:r>
          </a:p>
          <a:p>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01C9DDD4-4B65-40B2-BDE9-B68B5D0C6584}"/>
              </a:ext>
            </a:extLst>
          </p:cNvPr>
          <p:cNvSpPr>
            <a:spLocks noGrp="1" noChangeArrowheads="1"/>
          </p:cNvSpPr>
          <p:nvPr>
            <p:ph type="title"/>
          </p:nvPr>
        </p:nvSpPr>
        <p:spPr/>
        <p:txBody>
          <a:bodyPr/>
          <a:lstStyle/>
          <a:p>
            <a:r>
              <a:rPr lang="en-US" altLang="en-US"/>
              <a:t>Network Structure</a:t>
            </a:r>
          </a:p>
        </p:txBody>
      </p:sp>
      <p:sp>
        <p:nvSpPr>
          <p:cNvPr id="9219" name="Content Placeholder 2">
            <a:extLst>
              <a:ext uri="{FF2B5EF4-FFF2-40B4-BE49-F238E27FC236}">
                <a16:creationId xmlns:a16="http://schemas.microsoft.com/office/drawing/2014/main" id="{8C0868C6-C80F-DB4F-92C9-DE1DD77F110A}"/>
              </a:ext>
            </a:extLst>
          </p:cNvPr>
          <p:cNvSpPr>
            <a:spLocks noGrp="1"/>
          </p:cNvSpPr>
          <p:nvPr>
            <p:ph idx="1"/>
          </p:nvPr>
        </p:nvSpPr>
        <p:spPr>
          <a:xfrm>
            <a:off x="806450" y="1233488"/>
            <a:ext cx="7713663" cy="4530725"/>
          </a:xfrm>
        </p:spPr>
        <p:txBody>
          <a:bodyPr/>
          <a:lstStyle/>
          <a:p>
            <a:pPr>
              <a:defRPr/>
            </a:pPr>
            <a:r>
              <a:rPr lang="en-US" altLang="en-US" b="1" dirty="0">
                <a:solidFill>
                  <a:srgbClr val="006699"/>
                </a:solidFill>
                <a:latin typeface="+mj-lt"/>
              </a:rPr>
              <a:t>Local-Area</a:t>
            </a:r>
            <a:r>
              <a:rPr lang="en-US" altLang="en-US" b="1" dirty="0">
                <a:solidFill>
                  <a:srgbClr val="3366FF"/>
                </a:solidFill>
              </a:rPr>
              <a:t> </a:t>
            </a:r>
            <a:r>
              <a:rPr lang="en-US" altLang="en-US" b="1" dirty="0">
                <a:solidFill>
                  <a:srgbClr val="006699"/>
                </a:solidFill>
                <a:latin typeface="+mj-lt"/>
              </a:rPr>
              <a:t>Network</a:t>
            </a:r>
            <a:r>
              <a:rPr lang="en-US" altLang="en-US" dirty="0">
                <a:solidFill>
                  <a:srgbClr val="3366FF"/>
                </a:solidFill>
              </a:rPr>
              <a:t> </a:t>
            </a:r>
            <a:r>
              <a:rPr lang="en-US" altLang="en-US" dirty="0"/>
              <a:t>(</a:t>
            </a:r>
            <a:r>
              <a:rPr lang="en-US" altLang="en-US" b="1" dirty="0">
                <a:solidFill>
                  <a:srgbClr val="006699"/>
                </a:solidFill>
                <a:latin typeface="+mj-lt"/>
              </a:rPr>
              <a:t>LAN</a:t>
            </a:r>
            <a:r>
              <a:rPr lang="en-US" altLang="en-US" dirty="0"/>
              <a:t>) – designed to cover small geographical area</a:t>
            </a:r>
          </a:p>
          <a:p>
            <a:pPr lvl="1">
              <a:defRPr/>
            </a:pPr>
            <a:r>
              <a:rPr lang="en-US" altLang="en-US" dirty="0">
                <a:sym typeface="Symbol" pitchFamily="2" charset="2"/>
              </a:rPr>
              <a:t>Consists of multiple computers (workstations, laptops, mobile devices), peripherals (printers, storage arrays), and routers providing access to other networks</a:t>
            </a:r>
          </a:p>
          <a:p>
            <a:pPr lvl="1">
              <a:defRPr/>
            </a:pPr>
            <a:r>
              <a:rPr lang="en-US" altLang="en-US" dirty="0">
                <a:sym typeface="Symbol" pitchFamily="2" charset="2"/>
              </a:rPr>
              <a:t>Ethernet and/or Wireless (</a:t>
            </a:r>
            <a:r>
              <a:rPr lang="en-US" altLang="en-US" b="1" dirty="0">
                <a:solidFill>
                  <a:srgbClr val="006699"/>
                </a:solidFill>
                <a:latin typeface="+mj-lt"/>
                <a:sym typeface="Symbol" pitchFamily="2" charset="2"/>
              </a:rPr>
              <a:t>WiFi</a:t>
            </a:r>
            <a:r>
              <a:rPr lang="en-US" altLang="en-US" dirty="0">
                <a:sym typeface="Symbol" pitchFamily="2" charset="2"/>
              </a:rPr>
              <a:t>) most common way to construct LANs</a:t>
            </a:r>
          </a:p>
          <a:p>
            <a:pPr lvl="2">
              <a:buFont typeface="Webdings" pitchFamily="2" charset="2"/>
              <a:buChar char="4"/>
              <a:defRPr/>
            </a:pPr>
            <a:r>
              <a:rPr lang="en-US" altLang="en-US" dirty="0">
                <a:sym typeface="Symbol" pitchFamily="2" charset="2"/>
              </a:rPr>
              <a:t>Ethernet defined by standard IEEE 802.3 with speeds typically varying from 10Mbps to over 10Gbps</a:t>
            </a:r>
          </a:p>
          <a:p>
            <a:pPr lvl="2">
              <a:buFont typeface="Webdings" pitchFamily="2" charset="2"/>
              <a:buChar char="4"/>
              <a:defRPr/>
            </a:pPr>
            <a:r>
              <a:rPr lang="en-US" altLang="en-US" dirty="0">
                <a:sym typeface="Symbol" pitchFamily="2" charset="2"/>
              </a:rPr>
              <a:t>WiFi defined by standard IEEE 802.11 with speeds typically varying from 11Mbps to over 400Mbps.</a:t>
            </a:r>
          </a:p>
          <a:p>
            <a:pPr lvl="2">
              <a:buFont typeface="Webdings" pitchFamily="2" charset="2"/>
              <a:buChar char="4"/>
              <a:defRPr/>
            </a:pPr>
            <a:r>
              <a:rPr lang="en-US" altLang="en-US" dirty="0">
                <a:sym typeface="Symbol" pitchFamily="2" charset="2"/>
              </a:rPr>
              <a:t>Both standards constantly evolving</a:t>
            </a:r>
          </a:p>
          <a:p>
            <a:pPr marL="0" indent="0">
              <a:buFont typeface="Monotype Sorts" pitchFamily="2" charset="2"/>
              <a:buNone/>
              <a:defRPr/>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4">
            <a:extLst>
              <a:ext uri="{FF2B5EF4-FFF2-40B4-BE49-F238E27FC236}">
                <a16:creationId xmlns:a16="http://schemas.microsoft.com/office/drawing/2014/main" id="{DEABF2AF-28AD-4A36-9CDC-C788B0FC8D1B}"/>
              </a:ext>
            </a:extLst>
          </p:cNvPr>
          <p:cNvSpPr>
            <a:spLocks noGrp="1" noChangeArrowheads="1"/>
          </p:cNvSpPr>
          <p:nvPr>
            <p:ph type="title"/>
          </p:nvPr>
        </p:nvSpPr>
        <p:spPr/>
        <p:txBody>
          <a:bodyPr/>
          <a:lstStyle/>
          <a:p>
            <a:r>
              <a:rPr lang="en-US" altLang="en-US"/>
              <a:t>Local-Area Network (LAN)</a:t>
            </a:r>
          </a:p>
        </p:txBody>
      </p:sp>
      <p:pic>
        <p:nvPicPr>
          <p:cNvPr id="19458" name="Picture 2">
            <a:extLst>
              <a:ext uri="{FF2B5EF4-FFF2-40B4-BE49-F238E27FC236}">
                <a16:creationId xmlns:a16="http://schemas.microsoft.com/office/drawing/2014/main" id="{AD76B8CA-432D-4AA5-958B-980992053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263" y="1758950"/>
            <a:ext cx="7094537"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A396F9D5-16C6-48D3-BE5F-B231EF6A5594}"/>
              </a:ext>
            </a:extLst>
          </p:cNvPr>
          <p:cNvSpPr>
            <a:spLocks noGrp="1" noChangeArrowheads="1"/>
          </p:cNvSpPr>
          <p:nvPr>
            <p:ph type="title"/>
          </p:nvPr>
        </p:nvSpPr>
        <p:spPr/>
        <p:txBody>
          <a:bodyPr/>
          <a:lstStyle/>
          <a:p>
            <a:r>
              <a:rPr lang="en-US" altLang="en-US"/>
              <a:t>Network Structure (Cont.)</a:t>
            </a:r>
          </a:p>
        </p:txBody>
      </p:sp>
      <p:sp>
        <p:nvSpPr>
          <p:cNvPr id="20482" name="Content Placeholder 2">
            <a:extLst>
              <a:ext uri="{FF2B5EF4-FFF2-40B4-BE49-F238E27FC236}">
                <a16:creationId xmlns:a16="http://schemas.microsoft.com/office/drawing/2014/main" id="{B6FAEA18-B707-4F6E-85BB-A658D12983AC}"/>
              </a:ext>
            </a:extLst>
          </p:cNvPr>
          <p:cNvSpPr>
            <a:spLocks noGrp="1" noChangeArrowheads="1"/>
          </p:cNvSpPr>
          <p:nvPr>
            <p:ph idx="1"/>
          </p:nvPr>
        </p:nvSpPr>
        <p:spPr>
          <a:xfrm>
            <a:off x="806450" y="1233488"/>
            <a:ext cx="7959725" cy="4530725"/>
          </a:xfrm>
        </p:spPr>
        <p:txBody>
          <a:bodyPr/>
          <a:lstStyle/>
          <a:p>
            <a:r>
              <a:rPr lang="en-US" altLang="en-US" b="1" dirty="0">
                <a:solidFill>
                  <a:srgbClr val="006699"/>
                </a:solidFill>
                <a:latin typeface="+mj-lt"/>
              </a:rPr>
              <a:t>Wide-Area Network </a:t>
            </a:r>
            <a:r>
              <a:rPr lang="en-US" altLang="en-US" dirty="0"/>
              <a:t>(</a:t>
            </a:r>
            <a:r>
              <a:rPr lang="en-US" altLang="en-US" b="1" dirty="0">
                <a:solidFill>
                  <a:srgbClr val="006699"/>
                </a:solidFill>
                <a:latin typeface="+mj-lt"/>
              </a:rPr>
              <a:t>WAN</a:t>
            </a:r>
            <a:r>
              <a:rPr lang="en-US" altLang="en-US" dirty="0"/>
              <a:t>) – links geographically separated sites</a:t>
            </a:r>
          </a:p>
          <a:p>
            <a:pPr lvl="1"/>
            <a:r>
              <a:rPr lang="en-US" altLang="en-US" dirty="0"/>
              <a:t>Point-to-point connections via links </a:t>
            </a:r>
          </a:p>
          <a:p>
            <a:pPr lvl="2"/>
            <a:r>
              <a:rPr lang="en-US" altLang="en-US" dirty="0"/>
              <a:t>Telephone lines, leased (dedicated data) lines, optical cable, microwave links, radio waves, and satellite channels</a:t>
            </a:r>
          </a:p>
          <a:p>
            <a:pPr lvl="1"/>
            <a:r>
              <a:rPr lang="en-US" altLang="en-US" dirty="0"/>
              <a:t>Implemented via </a:t>
            </a:r>
            <a:r>
              <a:rPr lang="en-US" altLang="en-US" b="1" dirty="0">
                <a:solidFill>
                  <a:srgbClr val="006699"/>
                </a:solidFill>
                <a:latin typeface="+mj-lt"/>
              </a:rPr>
              <a:t>routers</a:t>
            </a:r>
            <a:r>
              <a:rPr lang="en-US" altLang="en-US" b="1" dirty="0">
                <a:solidFill>
                  <a:srgbClr val="3366FF"/>
                </a:solidFill>
              </a:rPr>
              <a:t> </a:t>
            </a:r>
            <a:r>
              <a:rPr lang="en-US" altLang="en-US" dirty="0"/>
              <a:t>to direct traffic from one network to another</a:t>
            </a:r>
          </a:p>
          <a:p>
            <a:pPr lvl="1"/>
            <a:r>
              <a:rPr lang="en-US" altLang="en-US" dirty="0"/>
              <a:t>Internet (World Wide Web) WAN enables hosts world wide to communicate</a:t>
            </a:r>
          </a:p>
          <a:p>
            <a:pPr lvl="1"/>
            <a:r>
              <a:rPr lang="en-US" altLang="en-US" dirty="0"/>
              <a:t>Speeds vary</a:t>
            </a:r>
          </a:p>
          <a:p>
            <a:pPr lvl="2"/>
            <a:r>
              <a:rPr lang="en-US" altLang="en-US" dirty="0"/>
              <a:t>Many backbone providers have speeds at 40-100Gbps</a:t>
            </a:r>
          </a:p>
          <a:p>
            <a:pPr lvl="2"/>
            <a:r>
              <a:rPr lang="en-US" altLang="en-US" dirty="0"/>
              <a:t>Local </a:t>
            </a:r>
            <a:r>
              <a:rPr lang="en-US" altLang="en-US" b="1" dirty="0">
                <a:solidFill>
                  <a:srgbClr val="006699"/>
                </a:solidFill>
                <a:latin typeface="+mj-lt"/>
              </a:rPr>
              <a:t>Internet Service Providers </a:t>
            </a:r>
            <a:r>
              <a:rPr lang="en-US" altLang="en-US" dirty="0"/>
              <a:t>(</a:t>
            </a:r>
            <a:r>
              <a:rPr lang="en-US" altLang="en-US" b="1" dirty="0">
                <a:solidFill>
                  <a:srgbClr val="006699"/>
                </a:solidFill>
                <a:latin typeface="+mj-lt"/>
              </a:rPr>
              <a:t>ISPs</a:t>
            </a:r>
            <a:r>
              <a:rPr lang="en-US" altLang="en-US" dirty="0"/>
              <a:t>) may be slower</a:t>
            </a:r>
          </a:p>
          <a:p>
            <a:pPr lvl="2"/>
            <a:r>
              <a:rPr lang="en-US" altLang="en-US" dirty="0"/>
              <a:t>WAN links constantly being upgraded</a:t>
            </a:r>
          </a:p>
          <a:p>
            <a:pPr lvl="1"/>
            <a:r>
              <a:rPr lang="en-US" altLang="en-US" dirty="0">
                <a:sym typeface="Symbol" panose="05050102010706020507" pitchFamily="18" charset="2"/>
              </a:rPr>
              <a:t>WANs and LANs interconnect, similar to cell phone network:</a:t>
            </a:r>
          </a:p>
          <a:p>
            <a:pPr lvl="2"/>
            <a:r>
              <a:rPr lang="en-US" altLang="en-US" dirty="0">
                <a:sym typeface="Symbol" panose="05050102010706020507" pitchFamily="18" charset="2"/>
              </a:rPr>
              <a:t>Cell phones use radio waves to cell towers</a:t>
            </a:r>
          </a:p>
          <a:p>
            <a:pPr lvl="2"/>
            <a:r>
              <a:rPr lang="en-US" altLang="en-US" dirty="0">
                <a:sym typeface="Symbol" panose="05050102010706020507" pitchFamily="18" charset="2"/>
              </a:rPr>
              <a:t>Towers connect to other towers and hubs</a:t>
            </a:r>
          </a:p>
          <a:p>
            <a:endParaRPr lang="en-US" altLang="en-US" dirty="0"/>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14018</TotalTime>
  <Words>3488</Words>
  <Application>Microsoft Office PowerPoint</Application>
  <PresentationFormat>On-screen Show (4:3)</PresentationFormat>
  <Paragraphs>343</Paragraphs>
  <Slides>56</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Courier New</vt:lpstr>
      <vt:lpstr>Helvetica</vt:lpstr>
      <vt:lpstr>Monotype Sorts</vt:lpstr>
      <vt:lpstr>Times New Roman</vt:lpstr>
      <vt:lpstr>Verdana</vt:lpstr>
      <vt:lpstr>Webdings</vt:lpstr>
      <vt:lpstr>Wingdings</vt:lpstr>
      <vt:lpstr>os-8</vt:lpstr>
      <vt:lpstr>Chapter 19:   Network and Distributed Systems</vt:lpstr>
      <vt:lpstr>Chapter 19: Distributed Systems</vt:lpstr>
      <vt:lpstr>Chapter Objectives</vt:lpstr>
      <vt:lpstr>Overview</vt:lpstr>
      <vt:lpstr>Overview (Cont.)</vt:lpstr>
      <vt:lpstr>Reasons for Distributed Systems</vt:lpstr>
      <vt:lpstr>Network Structure</vt:lpstr>
      <vt:lpstr>Local-Area Network (LAN)</vt:lpstr>
      <vt:lpstr>Network Structure (Cont.)</vt:lpstr>
      <vt:lpstr>Wide-Area Network (WAN)</vt:lpstr>
      <vt:lpstr>Naming and Name Resolution</vt:lpstr>
      <vt:lpstr>Communication Protocol</vt:lpstr>
      <vt:lpstr>Communication Protocol (Cont.)</vt:lpstr>
      <vt:lpstr>OSI Network Model</vt:lpstr>
      <vt:lpstr>OSI Protocol Stack</vt:lpstr>
      <vt:lpstr>OSI Network Message</vt:lpstr>
      <vt:lpstr>The OSI model</vt:lpstr>
      <vt:lpstr>    The OSI and TCP/IP Protocol Stacks</vt:lpstr>
      <vt:lpstr>TCP/IP Example</vt:lpstr>
      <vt:lpstr>TCP/IP Example (Cont.)</vt:lpstr>
      <vt:lpstr>Ethernet Packet</vt:lpstr>
      <vt:lpstr>Transport Protocols UDP and TCP</vt:lpstr>
      <vt:lpstr>User Datagram Protocol</vt:lpstr>
      <vt:lpstr>UDP Dropped Packet Example</vt:lpstr>
      <vt:lpstr>Transmission Control Protocol</vt:lpstr>
      <vt:lpstr>TCP Data Transfer Scenario</vt:lpstr>
      <vt:lpstr>     Transmission Control Protocol (Cont.)</vt:lpstr>
      <vt:lpstr>    Network-oriented Operating Systems</vt:lpstr>
      <vt:lpstr>Network Operating Systems</vt:lpstr>
      <vt:lpstr>Distributed Operating Systems</vt:lpstr>
      <vt:lpstr>     Distributed-Operating Systems (Cont.)</vt:lpstr>
      <vt:lpstr>     Design Issues of Distributed Systems</vt:lpstr>
      <vt:lpstr>Robustness</vt:lpstr>
      <vt:lpstr>Failure Detection</vt:lpstr>
      <vt:lpstr>Failure Detection (Cont.)</vt:lpstr>
      <vt:lpstr>Reconfiguration and Recovery</vt:lpstr>
      <vt:lpstr>Transparency</vt:lpstr>
      <vt:lpstr>Scalability</vt:lpstr>
      <vt:lpstr>Distributed File System</vt:lpstr>
      <vt:lpstr>Distributed File System (Cont.)</vt:lpstr>
      <vt:lpstr>Distributed File System (Cont.)</vt:lpstr>
      <vt:lpstr>Client-Server DFS Model</vt:lpstr>
      <vt:lpstr>Client-Server DFS Model (Cont.)</vt:lpstr>
      <vt:lpstr>Cluster-based DFS Model</vt:lpstr>
      <vt:lpstr>Cluster-based DFS Model (Cont.)</vt:lpstr>
      <vt:lpstr>Cluster-based DFS Model (Cont.)</vt:lpstr>
      <vt:lpstr>Naming and Transparency</vt:lpstr>
      <vt:lpstr>Naming Structures </vt:lpstr>
      <vt:lpstr>Naming Schemes </vt:lpstr>
      <vt:lpstr>Remote File Access </vt:lpstr>
      <vt:lpstr>Remote File Access (Cont.) </vt:lpstr>
      <vt:lpstr>Cache Location – Disk vs. Main Memory</vt:lpstr>
      <vt:lpstr>Cache Update Policy</vt:lpstr>
      <vt:lpstr>Consistency</vt:lpstr>
      <vt:lpstr>Consistency (Cont.)</vt:lpstr>
      <vt:lpstr>End of Chapter 19</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Silberschatz, Avi</cp:lastModifiedBy>
  <cp:revision>272</cp:revision>
  <cp:lastPrinted>2013-09-10T17:57:57Z</cp:lastPrinted>
  <dcterms:created xsi:type="dcterms:W3CDTF">2011-01-13T23:43:38Z</dcterms:created>
  <dcterms:modified xsi:type="dcterms:W3CDTF">2021-05-09T17:30:20Z</dcterms:modified>
</cp:coreProperties>
</file>