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65"/>
  </p:notesMasterIdLst>
  <p:sldIdLst>
    <p:sldId id="311" r:id="rId2"/>
    <p:sldId id="257" r:id="rId3"/>
    <p:sldId id="306" r:id="rId4"/>
    <p:sldId id="258" r:id="rId5"/>
    <p:sldId id="259" r:id="rId6"/>
    <p:sldId id="315" r:id="rId7"/>
    <p:sldId id="316" r:id="rId8"/>
    <p:sldId id="314" r:id="rId9"/>
    <p:sldId id="260" r:id="rId10"/>
    <p:sldId id="261" r:id="rId11"/>
    <p:sldId id="262" r:id="rId12"/>
    <p:sldId id="317" r:id="rId13"/>
    <p:sldId id="263" r:id="rId14"/>
    <p:sldId id="264" r:id="rId15"/>
    <p:sldId id="318" r:id="rId16"/>
    <p:sldId id="265" r:id="rId17"/>
    <p:sldId id="266" r:id="rId18"/>
    <p:sldId id="268" r:id="rId19"/>
    <p:sldId id="269" r:id="rId20"/>
    <p:sldId id="270" r:id="rId21"/>
    <p:sldId id="319" r:id="rId22"/>
    <p:sldId id="271" r:id="rId23"/>
    <p:sldId id="272" r:id="rId24"/>
    <p:sldId id="273" r:id="rId25"/>
    <p:sldId id="274" r:id="rId26"/>
    <p:sldId id="320" r:id="rId27"/>
    <p:sldId id="276" r:id="rId28"/>
    <p:sldId id="277" r:id="rId29"/>
    <p:sldId id="278" r:id="rId30"/>
    <p:sldId id="279" r:id="rId31"/>
    <p:sldId id="280" r:id="rId32"/>
    <p:sldId id="281" r:id="rId33"/>
    <p:sldId id="321" r:id="rId34"/>
    <p:sldId id="322" r:id="rId35"/>
    <p:sldId id="282" r:id="rId36"/>
    <p:sldId id="283" r:id="rId37"/>
    <p:sldId id="286" r:id="rId38"/>
    <p:sldId id="323" r:id="rId39"/>
    <p:sldId id="324" r:id="rId40"/>
    <p:sldId id="287" r:id="rId41"/>
    <p:sldId id="325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8" r:id="rId60"/>
    <p:sldId id="309" r:id="rId61"/>
    <p:sldId id="310" r:id="rId62"/>
    <p:sldId id="313" r:id="rId63"/>
    <p:sldId id="284" r:id="rId64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26"/>
        <p:guide pos="1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9847A83-B6F3-420E-B0B7-06EECFB0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EC2A9-063E-41D8-9682-F3A53203E14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B7818-A59F-4CF6-A477-8DBF4D118EF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8657C-EDB0-43C4-9B56-DFC55AFB21A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E646C-FB66-4504-90A1-AB38CD6F904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EB2D-573B-403E-BB36-3F82BD20AAB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6A3CB-3D98-48B4-B8F7-C194217BA8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C657A-140C-44AA-B6B6-318ADEB45B5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3AC91-F65F-49C0-B3E1-4B68296489D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C24F-FF80-487A-B70B-4A9F7D21728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8B468-9293-4FE6-A691-AC19BA4DAB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CA142-E1D5-4709-8B31-2E4325AF7B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ADE10-4C9F-4F46-987A-BD7B1E03B35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16BDB-0D26-4AA3-94ED-D43A4562372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43A7B-AFED-4857-B01B-7CD8694B6C9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8C369-5E57-4119-A622-092FD4565C7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3BF51-B802-4132-850F-5792DEE37D3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51553-D528-425F-A9FA-2FF546FE0F4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74C99-4371-4554-8242-B09ECC96FAE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02604-768A-4931-95CB-6E7F92942E8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81968-96B3-47D8-A27D-77BB2803C8F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5CB03-17C6-4264-B823-DF0BA902098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1EC2-0885-44FF-9346-C1C40E630E5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7A6F9-AC6F-470D-B69D-43148AB5354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CE7F-ADE0-4688-8B67-896D70F40FD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0D51A-6D63-4124-A805-9DF56439E34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285A0-E1DB-442B-9373-2FE2AF97D41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2763A-703E-4D2C-A6DB-8962BD53A23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92574-99EF-4223-923D-4B0E354DCE0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9B828-8255-4FB6-9463-6F5AB115D31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BB6E5-53D2-4471-A5D7-B657C088037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3FB9F-C68B-4321-8F3C-CBB784BA987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26263-3F13-4CD2-9099-D9EE96A4D5A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B847-FC15-4945-8853-7583F96548C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74B90-BB57-427B-839A-FFBFBC5E13C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D7874-2A30-42DF-8D78-884398038F0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B3D6-9612-4A16-837A-E535E477A81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B2E76-2DAD-4579-9C0A-87D4D4AE2D2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1F27C-65AF-4267-830A-A12632FD2B5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14A00-E942-49C5-A58E-D43CFEAB04D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C4EC2-D519-48B4-8505-A5DA372679E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48D8E-2C90-47E3-A8CB-DD3B80DCDA6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39D1B-0B04-4606-8B27-53E4E7CE469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4A4A4-2C04-44E4-AEA3-36384D390E5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BE5A4-6EEF-4EB6-A840-CA4E4A748D3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C3404-75AB-4979-8501-532BDEEF9B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F5134-A343-48DB-815E-EFDC04967E6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8D5E5-C375-4DBD-B192-0445754DB4D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D1E73-656C-40DF-9A82-6104C6B5F094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481D7-26AE-4E7E-9DC0-2E18E3B41DE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4473A-375A-48B4-B1AA-614EFE3DDBD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5D760-E9E5-4935-8EE1-09CE1D219A0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FCAA3-7FF8-4375-9DD6-7D7DC84F992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359525" y="8818563"/>
            <a:ext cx="7207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11.</a:t>
            </a:r>
            <a:fld id="{DED67EA5-AD70-41C9-A027-FFA97DBED1CB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11: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369888"/>
            <a:ext cx="11644312" cy="768350"/>
          </a:xfrm>
        </p:spPr>
        <p:txBody>
          <a:bodyPr/>
          <a:lstStyle/>
          <a:p>
            <a:pPr eaLnBrk="1" hangingPunct="1"/>
            <a:r>
              <a:rPr lang="en-US" smtClean="0"/>
              <a:t>In-Memory File System Structures</a:t>
            </a:r>
            <a:endParaRPr lang="en-US" sz="3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Mount table storing file system mounts, mount points, file system types</a:t>
            </a:r>
          </a:p>
          <a:p>
            <a:endParaRPr lang="en-US" smtClean="0"/>
          </a:p>
          <a:p>
            <a:r>
              <a:rPr lang="en-US" smtClean="0"/>
              <a:t>The following figure illustrates the necessary file system structures provided by the operating systems</a:t>
            </a:r>
          </a:p>
          <a:p>
            <a:endParaRPr lang="en-US" smtClean="0"/>
          </a:p>
          <a:p>
            <a:r>
              <a:rPr lang="en-US" smtClean="0"/>
              <a:t>Figure 12-3(a) refers to opening a file</a:t>
            </a:r>
          </a:p>
          <a:p>
            <a:endParaRPr lang="en-US" smtClean="0"/>
          </a:p>
          <a:p>
            <a:r>
              <a:rPr lang="en-US" smtClean="0"/>
              <a:t>Figure 12-3(b) refers to reading a file</a:t>
            </a:r>
          </a:p>
          <a:p>
            <a:endParaRPr lang="en-US" smtClean="0"/>
          </a:p>
          <a:p>
            <a:r>
              <a:rPr lang="en-US" smtClean="0"/>
              <a:t>Plus buffers hold data blocks from secondary storage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Open returns a file handle for subsequent use</a:t>
            </a:r>
          </a:p>
          <a:p>
            <a:endParaRPr lang="en-US" smtClean="0"/>
          </a:p>
          <a:p>
            <a:r>
              <a:rPr lang="en-US" smtClean="0"/>
              <a:t>Data from read eventually copied to specified user process memory address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In-Memory File System Structures</a:t>
            </a:r>
            <a:endParaRPr lang="en-US" sz="340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1820863"/>
            <a:ext cx="9798050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Partitions and Mounting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Partition can be a volume containing a file system (“cooked”) or </a:t>
            </a:r>
            <a:r>
              <a:rPr lang="en-US" b="1" smtClean="0">
                <a:solidFill>
                  <a:srgbClr val="3366FF"/>
                </a:solidFill>
              </a:rPr>
              <a:t>raw </a:t>
            </a:r>
            <a:r>
              <a:rPr lang="en-US" smtClean="0"/>
              <a:t>– just a sequence of blocks with no file system</a:t>
            </a:r>
          </a:p>
          <a:p>
            <a:r>
              <a:rPr lang="en-US" smtClean="0"/>
              <a:t>Boot block can point to boot volume or boot loader set of blocks that contain enough code to know how to load the kernel from the file system</a:t>
            </a:r>
          </a:p>
          <a:p>
            <a:pPr lvl="1"/>
            <a:r>
              <a:rPr lang="en-US" smtClean="0"/>
              <a:t>Or a boot management program for multi-os booting</a:t>
            </a:r>
          </a:p>
          <a:p>
            <a:r>
              <a:rPr lang="en-US" b="1" smtClean="0">
                <a:solidFill>
                  <a:srgbClr val="3366FF"/>
                </a:solidFill>
              </a:rPr>
              <a:t>Root partition </a:t>
            </a:r>
            <a:r>
              <a:rPr lang="en-US" smtClean="0"/>
              <a:t>contains the OS, other partitions can hold other Oses, other file systems, or be raw</a:t>
            </a:r>
          </a:p>
          <a:p>
            <a:pPr lvl="1"/>
            <a:r>
              <a:rPr lang="en-US" smtClean="0"/>
              <a:t>Mounted at boot time</a:t>
            </a:r>
          </a:p>
          <a:p>
            <a:pPr lvl="1"/>
            <a:r>
              <a:rPr lang="en-US" smtClean="0"/>
              <a:t>Other partitions can mount automatically or manually</a:t>
            </a:r>
          </a:p>
          <a:p>
            <a:r>
              <a:rPr lang="en-US" smtClean="0"/>
              <a:t>At mount time, file system consistency checked</a:t>
            </a:r>
          </a:p>
          <a:p>
            <a:pPr lvl="1"/>
            <a:r>
              <a:rPr lang="en-US" smtClean="0"/>
              <a:t>Is all metadata correct?</a:t>
            </a:r>
          </a:p>
          <a:p>
            <a:pPr lvl="2"/>
            <a:r>
              <a:rPr lang="en-US" smtClean="0"/>
              <a:t>If not, fix it, try again</a:t>
            </a:r>
          </a:p>
          <a:p>
            <a:pPr lvl="2"/>
            <a:r>
              <a:rPr lang="en-US" smtClean="0"/>
              <a:t>If yes, add to mount table, allow access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9888"/>
            <a:ext cx="10115550" cy="768350"/>
          </a:xfrm>
        </p:spPr>
        <p:txBody>
          <a:bodyPr/>
          <a:lstStyle/>
          <a:p>
            <a:pPr eaLnBrk="1" hangingPunct="1"/>
            <a:r>
              <a:rPr lang="en-US" smtClean="0"/>
              <a:t>Virtual File Systems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Virtual File Systems (VFS) on Unix provide an object-oriented way of implementing file systems</a:t>
            </a:r>
          </a:p>
          <a:p>
            <a:r>
              <a:rPr lang="en-US" smtClean="0"/>
              <a:t>VFS allows the same system call interface (the API) to be used for different types of file systems</a:t>
            </a:r>
          </a:p>
          <a:p>
            <a:pPr lvl="1"/>
            <a:r>
              <a:rPr lang="en-US" smtClean="0"/>
              <a:t>Separates file-system generic operations from implementation details</a:t>
            </a:r>
          </a:p>
          <a:p>
            <a:pPr lvl="1"/>
            <a:r>
              <a:rPr lang="en-US" smtClean="0"/>
              <a:t>Implementation can be one of many file systems types, or network file system</a:t>
            </a:r>
          </a:p>
          <a:p>
            <a:pPr lvl="2"/>
            <a:r>
              <a:rPr lang="en-US" smtClean="0"/>
              <a:t>Implements vnodes which hold inodes or network file details</a:t>
            </a:r>
          </a:p>
          <a:p>
            <a:pPr lvl="1"/>
            <a:r>
              <a:rPr lang="en-US" smtClean="0"/>
              <a:t>Then dispatches operation to appropriate file system implementation routines</a:t>
            </a:r>
          </a:p>
          <a:p>
            <a:r>
              <a:rPr lang="en-US" smtClean="0"/>
              <a:t>The API is to the VFS interface, rather than any specific type of file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952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Schematic View of Virtual File System</a:t>
            </a:r>
            <a:endParaRPr lang="en-US" sz="340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1836738"/>
            <a:ext cx="880745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File System Implementation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example, Linux has four object types:</a:t>
            </a:r>
          </a:p>
          <a:p>
            <a:pPr lvl="1"/>
            <a:r>
              <a:rPr lang="en-US" smtClean="0"/>
              <a:t>inode, file, superblock, dentry</a:t>
            </a:r>
          </a:p>
          <a:p>
            <a:endParaRPr lang="en-US" smtClean="0"/>
          </a:p>
          <a:p>
            <a:r>
              <a:rPr lang="en-US" smtClean="0"/>
              <a:t>VFS defines set of operations on the objects that must be implemented</a:t>
            </a:r>
          </a:p>
          <a:p>
            <a:pPr lvl="1"/>
            <a:r>
              <a:rPr lang="en-US" smtClean="0"/>
              <a:t>Every object has a pointer to a function table</a:t>
            </a:r>
          </a:p>
          <a:p>
            <a:pPr lvl="2"/>
            <a:r>
              <a:rPr lang="en-US" smtClean="0"/>
              <a:t>Function table has addresses of routines to implement that function on that object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369888"/>
            <a:ext cx="11350625" cy="768350"/>
          </a:xfrm>
        </p:spPr>
        <p:txBody>
          <a:bodyPr/>
          <a:lstStyle/>
          <a:p>
            <a:pPr eaLnBrk="1" hangingPunct="1"/>
            <a:r>
              <a:rPr lang="en-US" smtClean="0"/>
              <a:t>Directory 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b="1" smtClean="0"/>
              <a:t>Linear list</a:t>
            </a:r>
            <a:r>
              <a:rPr lang="en-US" smtClean="0"/>
              <a:t> of file names with pointer to the data blocks</a:t>
            </a:r>
          </a:p>
          <a:p>
            <a:pPr lvl="1"/>
            <a:r>
              <a:rPr lang="en-US" smtClean="0"/>
              <a:t>Simple to program</a:t>
            </a:r>
          </a:p>
          <a:p>
            <a:pPr lvl="1"/>
            <a:r>
              <a:rPr lang="en-US" smtClean="0"/>
              <a:t>Time-consuming to execute</a:t>
            </a:r>
          </a:p>
          <a:p>
            <a:pPr lvl="2"/>
            <a:r>
              <a:rPr lang="en-US" smtClean="0"/>
              <a:t>Linear search time</a:t>
            </a:r>
          </a:p>
          <a:p>
            <a:pPr lvl="2"/>
            <a:r>
              <a:rPr lang="en-US" smtClean="0"/>
              <a:t>Could keep ordered alphabetically via linked list or use B+ tree</a:t>
            </a:r>
            <a:br>
              <a:rPr lang="en-US" smtClean="0"/>
            </a:br>
            <a:endParaRPr lang="en-US" smtClean="0"/>
          </a:p>
          <a:p>
            <a:r>
              <a:rPr lang="en-US" b="1" smtClean="0"/>
              <a:t>Hash Table</a:t>
            </a:r>
            <a:r>
              <a:rPr lang="en-US" smtClean="0"/>
              <a:t> – linear list with hash data structure</a:t>
            </a:r>
          </a:p>
          <a:p>
            <a:pPr lvl="1"/>
            <a:r>
              <a:rPr lang="en-US" smtClean="0"/>
              <a:t>Decreases directory search time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Collisions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situations where two file names hash to the same location</a:t>
            </a:r>
          </a:p>
          <a:p>
            <a:pPr lvl="1"/>
            <a:r>
              <a:rPr lang="en-US" smtClean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Allocation Methods - Contiguous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An allocation method refers to how disk blocks are allocated for files: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Contiguous allocation </a:t>
            </a:r>
            <a:r>
              <a:rPr lang="en-US" smtClean="0">
                <a:solidFill>
                  <a:srgbClr val="000000"/>
                </a:solidFill>
              </a:rPr>
              <a:t>– </a:t>
            </a:r>
            <a:r>
              <a:rPr lang="en-US" smtClean="0"/>
              <a:t>each file occupies set of contiguous blocks</a:t>
            </a:r>
          </a:p>
          <a:p>
            <a:pPr lvl="1"/>
            <a:r>
              <a:rPr lang="en-US" smtClean="0"/>
              <a:t>Best performance in most cases</a:t>
            </a:r>
          </a:p>
          <a:p>
            <a:pPr lvl="1"/>
            <a:r>
              <a:rPr lang="en-US" smtClean="0"/>
              <a:t>Simple – only starting location (block #) and length (number of blocks) are required</a:t>
            </a:r>
          </a:p>
          <a:p>
            <a:pPr lvl="1"/>
            <a:r>
              <a:rPr lang="en-US" smtClean="0"/>
              <a:t>Problems include finding space for file, knowing file size, external fragmentation, need for </a:t>
            </a:r>
            <a:r>
              <a:rPr lang="en-US" b="1" smtClean="0">
                <a:solidFill>
                  <a:srgbClr val="3366FF"/>
                </a:solidFill>
              </a:rPr>
              <a:t>compaction off-line</a:t>
            </a:r>
            <a:r>
              <a:rPr lang="en-US" smtClean="0"/>
              <a:t> (</a:t>
            </a:r>
            <a:r>
              <a:rPr lang="en-US" b="1" smtClean="0">
                <a:solidFill>
                  <a:srgbClr val="3366FF"/>
                </a:solidFill>
              </a:rPr>
              <a:t>downtime</a:t>
            </a:r>
            <a:r>
              <a:rPr lang="en-US" smtClean="0"/>
              <a:t>) or </a:t>
            </a:r>
            <a:r>
              <a:rPr lang="en-US" b="1" smtClean="0">
                <a:solidFill>
                  <a:srgbClr val="3366FF"/>
                </a:solidFill>
              </a:rPr>
              <a:t>on-line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Contiguous Allocation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025188" cy="4654550"/>
          </a:xfrm>
        </p:spPr>
        <p:txBody>
          <a:bodyPr/>
          <a:lstStyle/>
          <a:p>
            <a:r>
              <a:rPr lang="en-US" smtClean="0"/>
              <a:t>Mapping from logical to physical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84625" y="3487738"/>
            <a:ext cx="1897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LA/512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53088" y="2878138"/>
            <a:ext cx="12080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Q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38813" y="4233863"/>
            <a:ext cx="9525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R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5641975" y="3067050"/>
            <a:ext cx="3873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567363" y="3938588"/>
            <a:ext cx="4095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952500" y="4986338"/>
            <a:ext cx="109235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lvl="1" indent="0" eaLnBrk="1" hangingPunct="1"/>
            <a:r>
              <a:rPr lang="en-US">
                <a:latin typeface="Helvetica" charset="0"/>
              </a:rPr>
              <a:t>Block to be accessed = Q + starting address</a:t>
            </a:r>
          </a:p>
          <a:p>
            <a:pPr lvl="1" indent="0" eaLnBrk="1" hangingPunct="1"/>
            <a:r>
              <a:rPr lang="en-US">
                <a:latin typeface="Helvetica" charset="0"/>
              </a:rPr>
              <a:t>Displacement into block = 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369888"/>
            <a:ext cx="12241212" cy="768350"/>
          </a:xfrm>
        </p:spPr>
        <p:txBody>
          <a:bodyPr/>
          <a:lstStyle/>
          <a:p>
            <a:pPr eaLnBrk="1" hangingPunct="1"/>
            <a:r>
              <a:rPr lang="en-US" smtClean="0"/>
              <a:t>Contiguous Allocation of Disk Space</a:t>
            </a:r>
            <a:endParaRPr lang="en-US" sz="3400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497013"/>
            <a:ext cx="84899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69888"/>
            <a:ext cx="117919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4300" smtClean="0"/>
              <a:t>Chapter 11: File System Implementation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File-System Structure</a:t>
            </a:r>
          </a:p>
          <a:p>
            <a:r>
              <a:rPr lang="en-US" smtClean="0"/>
              <a:t>File-System Implementation </a:t>
            </a:r>
          </a:p>
          <a:p>
            <a:r>
              <a:rPr lang="en-US" smtClean="0"/>
              <a:t>Directory Implementation</a:t>
            </a:r>
          </a:p>
          <a:p>
            <a:r>
              <a:rPr lang="en-US" smtClean="0"/>
              <a:t>Allocation Methods</a:t>
            </a:r>
          </a:p>
          <a:p>
            <a:r>
              <a:rPr lang="en-US" smtClean="0"/>
              <a:t>Free-Space Management </a:t>
            </a:r>
          </a:p>
          <a:p>
            <a:r>
              <a:rPr lang="en-US" smtClean="0"/>
              <a:t>Efficiency and Performance</a:t>
            </a:r>
          </a:p>
          <a:p>
            <a:r>
              <a:rPr lang="en-US" smtClean="0"/>
              <a:t>Recovery</a:t>
            </a:r>
          </a:p>
          <a:p>
            <a:r>
              <a:rPr lang="en-US" smtClean="0"/>
              <a:t>NFS</a:t>
            </a:r>
          </a:p>
          <a:p>
            <a:r>
              <a:rPr lang="en-US" smtClean="0"/>
              <a:t>Example: WAFL File System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62088" y="2043113"/>
            <a:ext cx="10544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 sz="34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369888"/>
            <a:ext cx="11615737" cy="768350"/>
          </a:xfrm>
        </p:spPr>
        <p:txBody>
          <a:bodyPr/>
          <a:lstStyle/>
          <a:p>
            <a:pPr eaLnBrk="1" hangingPunct="1"/>
            <a:r>
              <a:rPr lang="en-US" smtClean="0"/>
              <a:t>Extent-Based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Many newer file systems (i.e., Veritas File System) use a modified contiguous allocation scheme</a:t>
            </a:r>
          </a:p>
          <a:p>
            <a:endParaRPr lang="en-US" smtClean="0"/>
          </a:p>
          <a:p>
            <a:r>
              <a:rPr lang="en-US" smtClean="0"/>
              <a:t>Extent-based file systems allocate disk blocks in extents</a:t>
            </a:r>
          </a:p>
          <a:p>
            <a:endParaRPr lang="en-US" smtClean="0"/>
          </a:p>
          <a:p>
            <a:r>
              <a:rPr lang="en-US" smtClean="0"/>
              <a:t>An </a:t>
            </a:r>
            <a:r>
              <a:rPr lang="en-US" b="1" smtClean="0">
                <a:solidFill>
                  <a:srgbClr val="3366FF"/>
                </a:solidFill>
              </a:rPr>
              <a:t>extent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a contiguous block of disks</a:t>
            </a:r>
          </a:p>
          <a:p>
            <a:pPr lvl="1"/>
            <a:r>
              <a:rPr lang="en-US" smtClean="0"/>
              <a:t>Extents are allocated for file allocation</a:t>
            </a:r>
          </a:p>
          <a:p>
            <a:pPr lvl="1"/>
            <a:r>
              <a:rPr lang="en-US" smtClean="0"/>
              <a:t>A file consists of one or more extents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Methods - Linked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Linked allocation </a:t>
            </a:r>
            <a:r>
              <a:rPr lang="en-US" smtClean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No external fragmentation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Each block contains pointer to next block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No compaction, external fragmentation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Reliability can be a problem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Locating a block can take many I/Os and disk seeks</a:t>
            </a:r>
          </a:p>
          <a:p>
            <a:r>
              <a:rPr lang="en-US" smtClean="0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69888"/>
            <a:ext cx="12022137" cy="768350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998538"/>
          </a:xfrm>
        </p:spPr>
        <p:txBody>
          <a:bodyPr/>
          <a:lstStyle/>
          <a:p>
            <a:r>
              <a:rPr lang="en-US" smtClean="0"/>
              <a:t>Each file is a linked list of disk blocks: blocks may be scattered anywhere on the disk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319588" y="3335338"/>
            <a:ext cx="3838575" cy="2000250"/>
            <a:chOff x="1814" y="1576"/>
            <a:chExt cx="1612" cy="945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charset="0"/>
                </a:rPr>
                <a:t>pointer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814" y="1625"/>
              <a:ext cx="5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block      =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056938" cy="2024063"/>
          </a:xfrm>
        </p:spPr>
        <p:txBody>
          <a:bodyPr/>
          <a:lstStyle/>
          <a:p>
            <a:r>
              <a:rPr lang="en-US" smtClean="0"/>
              <a:t>Mapping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28700" y="5645150"/>
            <a:ext cx="117570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lvl="1" indent="0">
              <a:buClr>
                <a:schemeClr val="accent2"/>
              </a:buClr>
              <a:buSzPct val="90000"/>
              <a:buFont typeface="Monotype Sorts" charset="2"/>
              <a:buNone/>
            </a:pPr>
            <a:r>
              <a:rPr kumimoji="1" lang="en-US">
                <a:latin typeface="Helvetica" charset="0"/>
              </a:rPr>
              <a:t>Block to be accessed is the Qth block in the linked chain of blocks representing the file.</a:t>
            </a:r>
          </a:p>
          <a:p>
            <a:pPr lvl="1" indent="0">
              <a:buClr>
                <a:schemeClr val="accent2"/>
              </a:buClr>
              <a:buSzPct val="90000"/>
              <a:buFont typeface="Monotype Sorts" charset="2"/>
              <a:buNone/>
            </a:pPr>
            <a:r>
              <a:rPr kumimoji="1" lang="en-US">
                <a:latin typeface="Helvetica" charset="0"/>
              </a:rPr>
              <a:t>Displacement into block = R + 1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32375" y="4319588"/>
            <a:ext cx="9794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LA/511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15088" y="3898900"/>
            <a:ext cx="4429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Q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411913" y="4719638"/>
            <a:ext cx="4302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R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075363" y="4179888"/>
            <a:ext cx="3873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086475" y="4595813"/>
            <a:ext cx="388938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  <a:endParaRPr lang="en-US" sz="3400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3175" y="1358900"/>
            <a:ext cx="8161338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3538" y="369888"/>
            <a:ext cx="11396662" cy="768350"/>
          </a:xfrm>
        </p:spPr>
        <p:txBody>
          <a:bodyPr/>
          <a:lstStyle/>
          <a:p>
            <a:pPr eaLnBrk="1" hangingPunct="1"/>
            <a:r>
              <a:rPr lang="en-US" smtClean="0"/>
              <a:t>File-Allocation Table</a:t>
            </a:r>
            <a:endParaRPr lang="en-US" sz="3400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663" y="1484313"/>
            <a:ext cx="927417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Methods - Indexed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Indexed allocation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Each file has its own </a:t>
            </a:r>
            <a:r>
              <a:rPr lang="en-US" b="1" smtClean="0">
                <a:solidFill>
                  <a:srgbClr val="3366FF"/>
                </a:solidFill>
              </a:rPr>
              <a:t>index block</a:t>
            </a:r>
            <a:r>
              <a:rPr lang="en-US" smtClean="0">
                <a:solidFill>
                  <a:srgbClr val="000000"/>
                </a:solidFill>
              </a:rPr>
              <a:t>(s) of pointers to its data blocks</a:t>
            </a: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Logical view</a:t>
            </a:r>
          </a:p>
          <a:p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91013" y="3771900"/>
            <a:ext cx="909637" cy="442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291013" y="4205288"/>
            <a:ext cx="909637" cy="442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91013" y="4640263"/>
            <a:ext cx="909637" cy="44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291013" y="5073650"/>
            <a:ext cx="909637" cy="442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91013" y="5507038"/>
            <a:ext cx="909637" cy="442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629400" y="3790950"/>
            <a:ext cx="303213" cy="23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629400" y="4281488"/>
            <a:ext cx="303213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629400" y="4773613"/>
            <a:ext cx="303213" cy="23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629400" y="5264150"/>
            <a:ext cx="303213" cy="23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629400" y="5716588"/>
            <a:ext cx="303213" cy="231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229225" y="39068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205413" y="4398963"/>
            <a:ext cx="1385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218113" y="4895850"/>
            <a:ext cx="1385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222875" y="53673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184775" y="5827713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770438" y="6127750"/>
            <a:ext cx="13795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index table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Indexed Allocation</a:t>
            </a:r>
            <a:endParaRPr lang="en-US" sz="3400" smtClean="0"/>
          </a:p>
        </p:txBody>
      </p:sp>
      <p:pic>
        <p:nvPicPr>
          <p:cNvPr id="29699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300163"/>
            <a:ext cx="9232900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Indexed Allocation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056938" cy="427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Need index table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Random access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Mapping from logical to physical in a file of maximum size of 256K bytes and block size of 512 bytes.  We need only 1 block for index table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64075" y="5264150"/>
            <a:ext cx="9969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LA/512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54725" y="4843463"/>
            <a:ext cx="4445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Q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51550" y="5664200"/>
            <a:ext cx="43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R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5715000" y="5124450"/>
            <a:ext cx="388938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727700" y="5538788"/>
            <a:ext cx="38735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185988" y="6615113"/>
            <a:ext cx="105441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325438" indent="-325438">
              <a:buClr>
                <a:schemeClr val="accent2"/>
              </a:buClr>
            </a:pPr>
            <a:r>
              <a:rPr lang="en-US">
                <a:latin typeface="Helvetica" charset="0"/>
              </a:rPr>
              <a:t>Q = displacement into index table</a:t>
            </a:r>
          </a:p>
          <a:p>
            <a:pPr marL="325438" indent="-325438">
              <a:buClr>
                <a:schemeClr val="accent2"/>
              </a:buClr>
            </a:pPr>
            <a:r>
              <a:rPr lang="en-US">
                <a:latin typeface="Helvetica" charset="0"/>
              </a:rPr>
              <a:t>R = displacement into block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49050" cy="157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Linked scheme – Link blocks of index table (no limit on size)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97438" y="4006850"/>
            <a:ext cx="23256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LA / (512 x 511)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781925" y="3670300"/>
            <a:ext cx="603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Q</a:t>
            </a:r>
            <a:r>
              <a:rPr lang="en-US" sz="2300" baseline="-25000">
                <a:latin typeface="Helvetica" charset="0"/>
              </a:rPr>
              <a:t>1</a:t>
            </a:r>
            <a:endParaRPr lang="en-US" sz="2300">
              <a:latin typeface="Helvetica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780338" y="4354513"/>
            <a:ext cx="5857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1</a:t>
            </a:r>
            <a:endParaRPr lang="en-US" sz="2300">
              <a:latin typeface="Helvetica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7186613" y="3943350"/>
            <a:ext cx="62865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175500" y="4265613"/>
            <a:ext cx="6286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489075" y="4775200"/>
            <a:ext cx="10544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i="1" baseline="-25000">
                <a:latin typeface="Helvetica" charset="0"/>
              </a:rPr>
              <a:t>1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=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i="1" baseline="-25000">
                <a:latin typeface="Helvetica" charset="0"/>
              </a:rPr>
              <a:t>1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is used as follows: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521325" y="5827713"/>
            <a:ext cx="13255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1</a:t>
            </a:r>
            <a:r>
              <a:rPr lang="en-US" sz="2300">
                <a:latin typeface="Helvetica" charset="0"/>
              </a:rPr>
              <a:t> / 512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7339013" y="5472113"/>
            <a:ext cx="603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Q</a:t>
            </a:r>
            <a:r>
              <a:rPr lang="en-US" sz="2300" baseline="-25000">
                <a:latin typeface="Helvetica" charset="0"/>
              </a:rPr>
              <a:t>2</a:t>
            </a:r>
            <a:endParaRPr lang="en-US" sz="2300">
              <a:latin typeface="Helvetica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337425" y="6156325"/>
            <a:ext cx="585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2</a:t>
            </a:r>
            <a:endParaRPr lang="en-US" sz="2300">
              <a:latin typeface="Helvetica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6743700" y="5745163"/>
            <a:ext cx="6286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6732588" y="6065838"/>
            <a:ext cx="62865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489075" y="6767513"/>
            <a:ext cx="10544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= displacement into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To describe the details of implementing local file systems and directory structures</a:t>
            </a:r>
          </a:p>
          <a:p>
            <a:endParaRPr lang="en-US" smtClean="0"/>
          </a:p>
          <a:p>
            <a:r>
              <a:rPr lang="en-US" smtClean="0"/>
              <a:t>To describe the implementation of remote file systems</a:t>
            </a:r>
          </a:p>
          <a:p>
            <a:endParaRPr lang="en-US" smtClean="0"/>
          </a:p>
          <a:p>
            <a:r>
              <a:rPr lang="en-US" smtClean="0"/>
              <a:t>To discuss block allocation and free-block algorithms and trade-offs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369888"/>
            <a:ext cx="11598275" cy="768350"/>
          </a:xfrm>
        </p:spPr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2344400" cy="766763"/>
          </a:xfrm>
        </p:spPr>
        <p:txBody>
          <a:bodyPr/>
          <a:lstStyle/>
          <a:p>
            <a:r>
              <a:rPr lang="en-US" smtClean="0"/>
              <a:t>Two-level index (4K blocks could store 1,024 four-byte pointers in outer index -&gt; 1,048,567 data blocks and file size of up to 4GB)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994275" y="3122613"/>
            <a:ext cx="2346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LA / (512 x 512)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888288" y="2786063"/>
            <a:ext cx="603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Q</a:t>
            </a:r>
            <a:r>
              <a:rPr lang="en-US" sz="2300" baseline="-25000">
                <a:latin typeface="Helvetica" charset="0"/>
              </a:rPr>
              <a:t>1</a:t>
            </a:r>
            <a:endParaRPr lang="en-US" sz="2300">
              <a:latin typeface="Helvetica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888288" y="3470275"/>
            <a:ext cx="5857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1</a:t>
            </a:r>
            <a:endParaRPr lang="en-US" sz="2300">
              <a:latin typeface="Helvetica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7294563" y="3059113"/>
            <a:ext cx="6286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7281863" y="3379788"/>
            <a:ext cx="62865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262063" y="4559300"/>
            <a:ext cx="10544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 = displacement into outer-index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 is used as follows: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521325" y="5827713"/>
            <a:ext cx="13255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1</a:t>
            </a:r>
            <a:r>
              <a:rPr lang="en-US" sz="2300">
                <a:latin typeface="Helvetica" charset="0"/>
              </a:rPr>
              <a:t> / 512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339013" y="5472113"/>
            <a:ext cx="603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Q</a:t>
            </a:r>
            <a:r>
              <a:rPr lang="en-US" sz="2300" baseline="-25000">
                <a:latin typeface="Helvetica" charset="0"/>
              </a:rPr>
              <a:t>2</a:t>
            </a:r>
            <a:endParaRPr lang="en-US" sz="2300">
              <a:latin typeface="Helvetica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337425" y="6156325"/>
            <a:ext cx="585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>
                <a:latin typeface="Helvetica" charset="0"/>
              </a:rPr>
              <a:t>R</a:t>
            </a:r>
            <a:r>
              <a:rPr lang="en-US" sz="2300" baseline="-25000">
                <a:latin typeface="Helvetica" charset="0"/>
              </a:rPr>
              <a:t>2</a:t>
            </a:r>
            <a:endParaRPr lang="en-US" sz="2300">
              <a:latin typeface="Helvetica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743700" y="5745163"/>
            <a:ext cx="6286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732588" y="6065838"/>
            <a:ext cx="62865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1262063" y="6767513"/>
            <a:ext cx="10544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= displacement into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displacement into block of file: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Indexed Allocation – Mapping (Cont.)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537325" y="1866900"/>
            <a:ext cx="2511425" cy="509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970713" y="2271713"/>
            <a:ext cx="16446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972300" y="2641600"/>
            <a:ext cx="16462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975475" y="2946400"/>
            <a:ext cx="164465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70713" y="3795713"/>
            <a:ext cx="16446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972300" y="4165600"/>
            <a:ext cx="16462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972300" y="5384800"/>
            <a:ext cx="1600200" cy="111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0287000" y="1625600"/>
            <a:ext cx="1600200" cy="538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0558463" y="1930400"/>
            <a:ext cx="1100137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0558463" y="3149600"/>
            <a:ext cx="1100137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0558463" y="4368800"/>
            <a:ext cx="1100137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98913" y="2576513"/>
            <a:ext cx="1644650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000500" y="2882900"/>
            <a:ext cx="16462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000500" y="3251200"/>
            <a:ext cx="1646238" cy="233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000500" y="5588000"/>
            <a:ext cx="16462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543050" y="2540000"/>
            <a:ext cx="16462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200400" y="270510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5637213" y="2438400"/>
            <a:ext cx="133508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637213" y="3041650"/>
            <a:ext cx="1328737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5651500" y="5734050"/>
            <a:ext cx="1328738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665663" y="4052888"/>
            <a:ext cx="3413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  <a:sym typeface="MT Extra" charset="0"/>
              </a:rPr>
              <a:t></a:t>
            </a:r>
            <a:endParaRPr lang="en-US">
              <a:latin typeface="Helvetica" charset="0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 flipV="1">
            <a:off x="8601075" y="3981450"/>
            <a:ext cx="196532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8609013" y="2743200"/>
            <a:ext cx="1943100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8594725" y="2247900"/>
            <a:ext cx="19637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160838" y="6078538"/>
            <a:ext cx="14176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outer-index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070725" y="7167563"/>
            <a:ext cx="13795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index table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0936288" y="7138988"/>
            <a:ext cx="558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file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550863"/>
            <a:ext cx="123444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Combined Scheme:  UNIX UFS </a:t>
            </a:r>
            <a:br>
              <a:rPr lang="en-US" sz="4000" smtClean="0"/>
            </a:br>
            <a:r>
              <a:rPr lang="en-US" sz="4000" smtClean="0"/>
              <a:t>(4K bytes per block, 32-bit addresses)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663" y="1468438"/>
            <a:ext cx="9871075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9866313" y="1657350"/>
            <a:ext cx="22733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Note: More index blocks than can be addressed with 32-bit file pointer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Best method depends on file access type</a:t>
            </a:r>
          </a:p>
          <a:p>
            <a:pPr lvl="1"/>
            <a:r>
              <a:rPr lang="en-US" smtClean="0"/>
              <a:t>Contiguous great for sequential and random</a:t>
            </a:r>
          </a:p>
          <a:p>
            <a:r>
              <a:rPr lang="en-US" smtClean="0"/>
              <a:t>Linked good for sequential, not random</a:t>
            </a:r>
          </a:p>
          <a:p>
            <a:r>
              <a:rPr lang="en-US" smtClean="0"/>
              <a:t>Declare access type at creation -&gt; select either contiguous or linked</a:t>
            </a:r>
          </a:p>
          <a:p>
            <a:r>
              <a:rPr lang="en-US" smtClean="0"/>
              <a:t>Indexed more complex</a:t>
            </a:r>
          </a:p>
          <a:p>
            <a:pPr lvl="1"/>
            <a:r>
              <a:rPr lang="en-US" smtClean="0"/>
              <a:t>Single block access could require 2 index block reads then data block read</a:t>
            </a:r>
          </a:p>
          <a:p>
            <a:pPr lvl="1"/>
            <a:r>
              <a:rPr lang="en-US" smtClean="0"/>
              <a:t>Clustering can help improve throughput, reduce CPU overhead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(Cont.)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Adding instructions to the execution path to save one disk I/O is reasonable</a:t>
            </a:r>
          </a:p>
          <a:p>
            <a:pPr lvl="1"/>
            <a:r>
              <a:rPr lang="en-US" smtClean="0"/>
              <a:t>Intel Core i7 Extreme Edition 990x (2011) at 3.46Ghz = 159,000 MIPS</a:t>
            </a:r>
          </a:p>
          <a:p>
            <a:pPr lvl="2"/>
            <a:r>
              <a:rPr lang="en-US" smtClean="0"/>
              <a:t>http://en.wikipedia.org/wiki/Instructions_per_second</a:t>
            </a:r>
          </a:p>
          <a:p>
            <a:pPr lvl="1"/>
            <a:r>
              <a:rPr lang="en-US" smtClean="0"/>
              <a:t>Typical disk drive at 250 I/Os per second</a:t>
            </a:r>
          </a:p>
          <a:p>
            <a:pPr lvl="2"/>
            <a:r>
              <a:rPr lang="en-US" smtClean="0"/>
              <a:t>159,000 MIPS / 250 = 630 million instructions during one disk I/O </a:t>
            </a:r>
          </a:p>
          <a:p>
            <a:pPr lvl="1"/>
            <a:r>
              <a:rPr lang="en-US" smtClean="0"/>
              <a:t>Fast SSD drives provide 60,000 IOPS</a:t>
            </a:r>
          </a:p>
          <a:p>
            <a:pPr lvl="2"/>
            <a:r>
              <a:rPr lang="en-US" smtClean="0"/>
              <a:t>159,000 MIPS / 60,000 = 2.65 millions instructions during one disk I/O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313" y="369888"/>
            <a:ext cx="11291887" cy="768350"/>
          </a:xfrm>
        </p:spPr>
        <p:txBody>
          <a:bodyPr/>
          <a:lstStyle/>
          <a:p>
            <a:pPr eaLnBrk="1" hangingPunct="1"/>
            <a:r>
              <a:rPr lang="en-US" smtClean="0"/>
              <a:t>Free-Space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652588"/>
            <a:ext cx="12306300" cy="669925"/>
          </a:xfrm>
        </p:spPr>
        <p:txBody>
          <a:bodyPr/>
          <a:lstStyle/>
          <a:p>
            <a:r>
              <a:rPr lang="en-US" smtClean="0"/>
              <a:t>File system maintains </a:t>
            </a:r>
            <a:r>
              <a:rPr lang="en-US" b="1" smtClean="0">
                <a:solidFill>
                  <a:srgbClr val="3366FF"/>
                </a:solidFill>
              </a:rPr>
              <a:t>free-space list </a:t>
            </a:r>
            <a:r>
              <a:rPr lang="en-US" smtClean="0"/>
              <a:t>to track available blocks/clusters</a:t>
            </a:r>
          </a:p>
          <a:p>
            <a:pPr lvl="1"/>
            <a:r>
              <a:rPr lang="en-US" smtClean="0"/>
              <a:t>(Using term “block” for simplicity)</a:t>
            </a:r>
          </a:p>
          <a:p>
            <a:r>
              <a:rPr lang="en-US" b="1" smtClean="0">
                <a:solidFill>
                  <a:srgbClr val="3366FF"/>
                </a:solidFill>
              </a:rPr>
              <a:t>Bit vector </a:t>
            </a:r>
            <a:r>
              <a:rPr lang="en-US" smtClean="0"/>
              <a:t>or </a:t>
            </a:r>
            <a:r>
              <a:rPr lang="en-US" b="1" smtClean="0">
                <a:solidFill>
                  <a:srgbClr val="3366FF"/>
                </a:solidFill>
              </a:rPr>
              <a:t>bit map </a:t>
            </a:r>
            <a:r>
              <a:rPr lang="en-US" smtClean="0"/>
              <a:t> (</a:t>
            </a:r>
            <a:r>
              <a:rPr lang="en-US" i="1" smtClean="0"/>
              <a:t>n</a:t>
            </a:r>
            <a:r>
              <a:rPr lang="en-US" smtClean="0"/>
              <a:t> blocks)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25963" y="3502025"/>
            <a:ext cx="541337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019675" y="3502025"/>
            <a:ext cx="53975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511800" y="3502025"/>
            <a:ext cx="541338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05513" y="3502025"/>
            <a:ext cx="53975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497638" y="3502025"/>
            <a:ext cx="541337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991350" y="3502025"/>
            <a:ext cx="53975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7534275" y="3502025"/>
            <a:ext cx="182880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sz="2900">
                <a:latin typeface="Helvetica" charset="0"/>
              </a:rPr>
              <a:t>…</a:t>
            </a:r>
            <a:endParaRPr lang="en-US">
              <a:latin typeface="Helvetica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9363075" y="3502025"/>
            <a:ext cx="539750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598988" y="2995613"/>
            <a:ext cx="3921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056188" y="2995613"/>
            <a:ext cx="3921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741988" y="2995613"/>
            <a:ext cx="3921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9297988" y="2995613"/>
            <a:ext cx="596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n-1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48163" y="4681538"/>
            <a:ext cx="885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bit[</a:t>
            </a:r>
            <a:r>
              <a:rPr lang="en-US" i="1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] =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 rot="-5400000">
            <a:off x="4734719" y="4620419"/>
            <a:ext cx="13922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latin typeface="Helvetica" charset="0"/>
                <a:sym typeface="MT Extra" charset="0"/>
              </a:rPr>
              <a:t></a:t>
            </a:r>
            <a:endParaRPr lang="en-US" sz="7700">
              <a:latin typeface="Helvetica" charset="0"/>
              <a:sym typeface="Monotype Sorts" charset="2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819775" y="4486275"/>
            <a:ext cx="2517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1 </a:t>
            </a:r>
            <a:r>
              <a:rPr lang="en-US">
                <a:latin typeface="Helvetica" charset="0"/>
                <a:sym typeface="Symbol" charset="2"/>
              </a:rPr>
              <a:t> block[</a:t>
            </a:r>
            <a:r>
              <a:rPr lang="en-US" i="1">
                <a:latin typeface="Helvetica" charset="0"/>
                <a:sym typeface="Symbol" charset="2"/>
              </a:rPr>
              <a:t>i</a:t>
            </a:r>
            <a:r>
              <a:rPr lang="en-US">
                <a:latin typeface="Helvetica" charset="0"/>
                <a:sym typeface="Symbol" charset="2"/>
              </a:rPr>
              <a:t>] free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Helvetica" charset="0"/>
                <a:sym typeface="Symbol" charset="2"/>
              </a:rPr>
              <a:t>0 </a:t>
            </a:r>
            <a:r>
              <a:rPr lang="en-US">
                <a:latin typeface="Helvetica" charset="0"/>
              </a:rPr>
              <a:t> </a:t>
            </a:r>
            <a:r>
              <a:rPr lang="en-US">
                <a:latin typeface="Helvetica" charset="0"/>
                <a:sym typeface="Symbol" charset="2"/>
              </a:rPr>
              <a:t> block[</a:t>
            </a:r>
            <a:r>
              <a:rPr lang="en-US" i="1">
                <a:latin typeface="Helvetica" charset="0"/>
                <a:sym typeface="Symbol" charset="2"/>
              </a:rPr>
              <a:t>i</a:t>
            </a:r>
            <a:r>
              <a:rPr lang="en-US">
                <a:latin typeface="Helvetica" charset="0"/>
                <a:sym typeface="Symbol" charset="2"/>
              </a:rPr>
              <a:t>] occupied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04975" y="5902325"/>
            <a:ext cx="105441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Block number calculation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219575" y="6742113"/>
            <a:ext cx="31559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r>
              <a:rPr lang="en-US">
                <a:latin typeface="Helvetica" charset="0"/>
              </a:rPr>
              <a:t>(number of bits per word) *</a:t>
            </a:r>
          </a:p>
          <a:p>
            <a:r>
              <a:rPr lang="en-US">
                <a:latin typeface="Helvetica" charset="0"/>
              </a:rPr>
              <a:t>(number of 0-value words) +</a:t>
            </a:r>
          </a:p>
          <a:p>
            <a:r>
              <a:rPr lang="en-US">
                <a:latin typeface="Helvetica" charset="0"/>
              </a:rPr>
              <a:t>offset of first 1 bit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933575" y="7775575"/>
            <a:ext cx="10544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CPUs have instructions to return offset within word of first “1” bit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5" y="369888"/>
            <a:ext cx="11236325" cy="768350"/>
          </a:xfrm>
        </p:spPr>
        <p:txBody>
          <a:bodyPr/>
          <a:lstStyle/>
          <a:p>
            <a:pPr eaLnBrk="1" hangingPunct="1"/>
            <a:r>
              <a:rPr lang="en-US" smtClean="0"/>
              <a:t>Free-Space Management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Example: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r>
              <a:rPr lang="en-US" smtClean="0"/>
              <a:t>		block size = 4KB =  2</a:t>
            </a:r>
            <a:r>
              <a:rPr lang="en-US" baseline="30000" smtClean="0"/>
              <a:t>12</a:t>
            </a:r>
            <a:r>
              <a:rPr lang="en-US" smtClean="0"/>
              <a:t> bytes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r>
              <a:rPr lang="en-US" smtClean="0"/>
              <a:t>		disk size = 2</a:t>
            </a:r>
            <a:r>
              <a:rPr lang="en-US" baseline="30000" smtClean="0"/>
              <a:t>40</a:t>
            </a:r>
            <a:r>
              <a:rPr lang="en-US" smtClean="0"/>
              <a:t> bytes (1 terabyte)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r>
              <a:rPr lang="en-US" smtClean="0"/>
              <a:t>		</a:t>
            </a:r>
            <a:r>
              <a:rPr lang="en-US" i="1" smtClean="0"/>
              <a:t>n</a:t>
            </a:r>
            <a:r>
              <a:rPr lang="en-US" smtClean="0"/>
              <a:t> = 2</a:t>
            </a:r>
            <a:r>
              <a:rPr lang="en-US" baseline="30000" smtClean="0"/>
              <a:t>40</a:t>
            </a:r>
            <a:r>
              <a:rPr lang="en-US" smtClean="0"/>
              <a:t>/2</a:t>
            </a:r>
            <a:r>
              <a:rPr lang="en-US" baseline="30000" smtClean="0"/>
              <a:t>12</a:t>
            </a:r>
            <a:r>
              <a:rPr lang="en-US" smtClean="0"/>
              <a:t> = 2</a:t>
            </a:r>
            <a:r>
              <a:rPr lang="en-US" baseline="30000" smtClean="0"/>
              <a:t>28</a:t>
            </a:r>
            <a:r>
              <a:rPr lang="en-US" smtClean="0"/>
              <a:t> bits (or 256 MB)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r>
              <a:rPr lang="en-US" smtClean="0"/>
              <a:t>		if clusters of 4 blocks -&gt; 64MB of memory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endParaRPr lang="en-US" sz="1300" smtClean="0"/>
          </a:p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Easy to get contiguous files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1874838" algn="l"/>
              </a:tabLst>
            </a:pPr>
            <a:r>
              <a:rPr lang="en-US" sz="1100" smtClean="0"/>
              <a:t> </a:t>
            </a:r>
          </a:p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Linked list (free list)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Cannot get contiguous space easily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No waste of space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No need to traverse the entire list (if # free blocks recorded)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endParaRPr lang="en-US" sz="11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725" y="369888"/>
            <a:ext cx="11674475" cy="768350"/>
          </a:xfrm>
        </p:spPr>
        <p:txBody>
          <a:bodyPr/>
          <a:lstStyle/>
          <a:p>
            <a:pPr eaLnBrk="1" hangingPunct="1"/>
            <a:r>
              <a:rPr lang="en-US" smtClean="0"/>
              <a:t>Linked Free Space List on Disk</a:t>
            </a:r>
            <a:endParaRPr lang="en-US" sz="3400" smtClean="0"/>
          </a:p>
        </p:txBody>
      </p:sp>
      <p:pic>
        <p:nvPicPr>
          <p:cNvPr id="39939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1284288"/>
            <a:ext cx="6846887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Free-Space Management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Grouping 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Modify linked list to store address of next </a:t>
            </a:r>
            <a:r>
              <a:rPr lang="en-US" i="1" smtClean="0"/>
              <a:t>n-1</a:t>
            </a:r>
            <a:r>
              <a:rPr lang="en-US" smtClean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874838" algn="l"/>
              </a:tabLst>
            </a:pPr>
            <a:endParaRPr lang="en-US" sz="1100" smtClean="0"/>
          </a:p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Counting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Free space list then has entries containing addresses and counts</a:t>
            </a:r>
          </a:p>
          <a:p>
            <a:pPr>
              <a:tabLst>
                <a:tab pos="1874838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Free-Space Management 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Space Maps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Used in ZFS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Full data structures like bit maps couldn’t fit in memory -&gt; thousands of I/Os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Divides device space into </a:t>
            </a:r>
            <a:r>
              <a:rPr lang="en-US" b="1" smtClean="0">
                <a:solidFill>
                  <a:srgbClr val="3366FF"/>
                </a:solidFill>
              </a:rPr>
              <a:t>metaslab </a:t>
            </a:r>
            <a:r>
              <a:rPr lang="en-US" smtClean="0"/>
              <a:t>units and manages metaslabs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Given volume can contain hundreds of metaslabs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Each metaslab has associated space map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Uses counting algorithm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Metaslab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r>
              <a:rPr lang="en-US" smtClean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endParaRPr lang="en-US" smtClean="0"/>
          </a:p>
          <a:p>
            <a:pPr lvl="1">
              <a:lnSpc>
                <a:spcPct val="90000"/>
              </a:lnSpc>
              <a:tabLst>
                <a:tab pos="1874838" algn="l"/>
              </a:tabLst>
            </a:pPr>
            <a:endParaRPr lang="en-US" smtClean="0"/>
          </a:p>
          <a:p>
            <a:pPr lvl="2">
              <a:lnSpc>
                <a:spcPct val="90000"/>
              </a:lnSpc>
              <a:tabLst>
                <a:tab pos="1874838" algn="l"/>
              </a:tabLst>
            </a:pPr>
            <a:endParaRPr lang="en-US" smtClean="0"/>
          </a:p>
          <a:p>
            <a:pPr>
              <a:tabLst>
                <a:tab pos="1874838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369888"/>
            <a:ext cx="11644312" cy="768350"/>
          </a:xfrm>
        </p:spPr>
        <p:txBody>
          <a:bodyPr/>
          <a:lstStyle/>
          <a:p>
            <a:pPr eaLnBrk="1" hangingPunct="1"/>
            <a:r>
              <a:rPr lang="en-US" smtClean="0"/>
              <a:t>File-System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File structure</a:t>
            </a:r>
          </a:p>
          <a:p>
            <a:pPr lvl="1"/>
            <a:r>
              <a:rPr lang="en-US" smtClean="0"/>
              <a:t>Logical storage unit</a:t>
            </a:r>
          </a:p>
          <a:p>
            <a:pPr lvl="1"/>
            <a:r>
              <a:rPr lang="en-US" smtClean="0"/>
              <a:t>Collection of related information</a:t>
            </a:r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File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resides on secondary storage (disks)</a:t>
            </a:r>
          </a:p>
          <a:p>
            <a:pPr lvl="1"/>
            <a:r>
              <a:rPr lang="en-US" smtClean="0"/>
              <a:t>Provided user interface to storage, mapping logical to physical</a:t>
            </a:r>
          </a:p>
          <a:p>
            <a:pPr lvl="1"/>
            <a:r>
              <a:rPr lang="en-US" smtClean="0"/>
              <a:t>Provides efficient and convenient access to disk by allowing data to be stored, located retrieved easily</a:t>
            </a:r>
          </a:p>
          <a:p>
            <a:r>
              <a:rPr lang="en-US" smtClean="0"/>
              <a:t>Disk provides in-place rewrite and random access</a:t>
            </a:r>
          </a:p>
          <a:p>
            <a:pPr lvl="1"/>
            <a:r>
              <a:rPr lang="en-US" smtClean="0"/>
              <a:t>I/O transfers performed in </a:t>
            </a:r>
            <a:r>
              <a:rPr lang="en-US" b="1" smtClean="0">
                <a:solidFill>
                  <a:srgbClr val="3366FF"/>
                </a:solidFill>
              </a:rPr>
              <a:t>blocks</a:t>
            </a:r>
            <a:r>
              <a:rPr lang="en-US" smtClean="0"/>
              <a:t> of </a:t>
            </a:r>
            <a:r>
              <a:rPr lang="en-US" b="1" smtClean="0">
                <a:solidFill>
                  <a:srgbClr val="3366FF"/>
                </a:solidFill>
              </a:rPr>
              <a:t>sectors</a:t>
            </a:r>
            <a:r>
              <a:rPr lang="en-US" smtClean="0"/>
              <a:t> (usually 512 bytes)</a:t>
            </a:r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File control block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storage structure consisting of information about a file</a:t>
            </a:r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Device driver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controls the physical device </a:t>
            </a:r>
          </a:p>
          <a:p>
            <a:r>
              <a:rPr lang="en-US" smtClean="0"/>
              <a:t>File system organized into layers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Efficiency and Performance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Efficiency dependent on:</a:t>
            </a:r>
          </a:p>
          <a:p>
            <a:pPr lvl="1"/>
            <a:r>
              <a:rPr lang="en-US" smtClean="0"/>
              <a:t>Disk allocation and directory algorithms</a:t>
            </a:r>
          </a:p>
          <a:p>
            <a:pPr lvl="1"/>
            <a:r>
              <a:rPr lang="en-US" smtClean="0"/>
              <a:t>Types of data kept in file’s directory entry</a:t>
            </a:r>
          </a:p>
          <a:p>
            <a:pPr lvl="1"/>
            <a:r>
              <a:rPr lang="en-US" smtClean="0"/>
              <a:t>Pre-allocation or as-needed allocation of metadata structures</a:t>
            </a:r>
          </a:p>
          <a:p>
            <a:pPr lvl="1"/>
            <a:r>
              <a:rPr lang="en-US" smtClean="0"/>
              <a:t>Fixed-size or varying-size data structures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Efficiency and Performance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pPr lvl="1"/>
            <a:endParaRPr lang="en-US" smtClean="0"/>
          </a:p>
          <a:p>
            <a:r>
              <a:rPr lang="en-US" smtClean="0"/>
              <a:t>Performance</a:t>
            </a:r>
          </a:p>
          <a:p>
            <a:pPr lvl="1"/>
            <a:r>
              <a:rPr lang="en-US" smtClean="0"/>
              <a:t>Keeping data and metadata close together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Buffer cache </a:t>
            </a:r>
            <a:r>
              <a:rPr lang="en-US" smtClean="0"/>
              <a:t>– separate section of main memory for frequently used blocks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Synchronous </a:t>
            </a:r>
            <a:r>
              <a:rPr lang="en-US" smtClean="0"/>
              <a:t>writes sometimes requested by apps or needed by OS</a:t>
            </a:r>
          </a:p>
          <a:p>
            <a:pPr lvl="2"/>
            <a:r>
              <a:rPr lang="en-US" smtClean="0"/>
              <a:t>No buffering / caching – writes must hit disk before acknowledgement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Asynchronous</a:t>
            </a:r>
            <a:r>
              <a:rPr lang="en-US" smtClean="0"/>
              <a:t> writes more common, buffer-able, faster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Free-behind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read-ahead </a:t>
            </a:r>
            <a:r>
              <a:rPr lang="en-US" smtClean="0"/>
              <a:t>– techniques to optimize sequential access</a:t>
            </a:r>
          </a:p>
          <a:p>
            <a:pPr lvl="1"/>
            <a:r>
              <a:rPr lang="en-US" smtClean="0"/>
              <a:t>Reads frequently slower than writes</a:t>
            </a:r>
          </a:p>
          <a:p>
            <a:pPr lvl="1">
              <a:buFont typeface="Monotype Sorts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Cache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page cache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caches pages rather than disk blocks using virtual memory techniques and addresses</a:t>
            </a:r>
          </a:p>
          <a:p>
            <a:endParaRPr lang="en-US" smtClean="0"/>
          </a:p>
          <a:p>
            <a:r>
              <a:rPr lang="en-US" smtClean="0"/>
              <a:t>Memory-mapped I/O uses a page cache</a:t>
            </a:r>
          </a:p>
          <a:p>
            <a:endParaRPr lang="en-US" smtClean="0"/>
          </a:p>
          <a:p>
            <a:r>
              <a:rPr lang="en-US" smtClean="0"/>
              <a:t>Routine I/O through the file system uses the buffer (disk) cache</a:t>
            </a:r>
          </a:p>
          <a:p>
            <a:endParaRPr lang="en-US" smtClean="0"/>
          </a:p>
          <a:p>
            <a:r>
              <a:rPr lang="en-US" smtClean="0"/>
              <a:t>This leads to the following figure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288" y="369888"/>
            <a:ext cx="11364912" cy="768350"/>
          </a:xfrm>
        </p:spPr>
        <p:txBody>
          <a:bodyPr/>
          <a:lstStyle/>
          <a:p>
            <a:pPr eaLnBrk="1" hangingPunct="1"/>
            <a:r>
              <a:rPr lang="en-US" smtClean="0"/>
              <a:t>I/O Without a Unified Buffer Cache</a:t>
            </a:r>
            <a:endParaRPr lang="en-US" sz="3400" smtClean="0"/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975" y="1600200"/>
            <a:ext cx="87360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Unified Buffer Cache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unified buffer cache </a:t>
            </a:r>
            <a:r>
              <a:rPr lang="en-US" smtClean="0"/>
              <a:t>uses the same page cache to cache both memory-mapped pages and ordinary file system I/O to avoid </a:t>
            </a:r>
            <a:r>
              <a:rPr lang="en-US" b="1" smtClean="0">
                <a:solidFill>
                  <a:srgbClr val="3366FF"/>
                </a:solidFill>
              </a:rPr>
              <a:t>double caching</a:t>
            </a:r>
          </a:p>
          <a:p>
            <a:endParaRPr lang="en-US" b="1" smtClean="0">
              <a:solidFill>
                <a:srgbClr val="3366FF"/>
              </a:solidFill>
            </a:endParaRPr>
          </a:p>
          <a:p>
            <a:pPr marL="488950" lvl="1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But which caches get priority, and what replacement algorithms to use?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I/O Using a Unified Buffer Cache</a:t>
            </a:r>
            <a:endParaRPr lang="en-US" sz="3400" smtClean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1798638"/>
            <a:ext cx="9469437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Consistency checking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compares data in directory structure with data blocks on disk, and tries to fix inconsistencies</a:t>
            </a:r>
          </a:p>
          <a:p>
            <a:pPr lvl="1"/>
            <a:r>
              <a:rPr lang="en-US" smtClean="0"/>
              <a:t>Can be slow and sometimes fails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Use system programs to </a:t>
            </a:r>
            <a:r>
              <a:rPr lang="en-US" b="1" smtClean="0">
                <a:solidFill>
                  <a:srgbClr val="3366FF"/>
                </a:solidFill>
              </a:rPr>
              <a:t>back up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data from disk to another storage device (magnetic tape, other magnetic disk, optical)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Recover lost file or disk by </a:t>
            </a:r>
            <a:r>
              <a:rPr lang="en-US" b="1" smtClean="0">
                <a:solidFill>
                  <a:srgbClr val="3366FF"/>
                </a:solidFill>
              </a:rPr>
              <a:t>restoring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data from backup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369888"/>
            <a:ext cx="11263312" cy="768350"/>
          </a:xfrm>
        </p:spPr>
        <p:txBody>
          <a:bodyPr/>
          <a:lstStyle/>
          <a:p>
            <a:pPr eaLnBrk="1" hangingPunct="1"/>
            <a:r>
              <a:rPr lang="en-US" smtClean="0"/>
              <a:t>Log Structured File Systems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1706563"/>
            <a:ext cx="11553825" cy="708025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Log structured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(or </a:t>
            </a:r>
            <a:r>
              <a:rPr lang="en-US" b="1" smtClean="0">
                <a:solidFill>
                  <a:srgbClr val="3366FF"/>
                </a:solidFill>
              </a:rPr>
              <a:t>journaling</a:t>
            </a:r>
            <a:r>
              <a:rPr lang="en-US" smtClean="0"/>
              <a:t>) file systems record each metadata update to the file system as a </a:t>
            </a:r>
            <a:r>
              <a:rPr lang="en-US" b="1" smtClean="0">
                <a:solidFill>
                  <a:srgbClr val="3366FF"/>
                </a:solidFill>
              </a:rPr>
              <a:t>transaction</a:t>
            </a:r>
            <a:endParaRPr lang="en-US" sz="1100" smtClean="0"/>
          </a:p>
          <a:p>
            <a:r>
              <a:rPr lang="en-US" smtClean="0"/>
              <a:t>All transactions are written to a log</a:t>
            </a:r>
          </a:p>
          <a:p>
            <a:pPr lvl="1"/>
            <a:r>
              <a:rPr lang="en-US" smtClean="0"/>
              <a:t> A transaction is considered committed once it is written to the log (sequentially)</a:t>
            </a:r>
          </a:p>
          <a:p>
            <a:pPr lvl="1"/>
            <a:r>
              <a:rPr lang="en-US" smtClean="0"/>
              <a:t>Sometimes to a separate device or section of disk</a:t>
            </a:r>
          </a:p>
          <a:p>
            <a:pPr lvl="1"/>
            <a:r>
              <a:rPr lang="en-US" smtClean="0"/>
              <a:t>However, the file system may not yet be updated</a:t>
            </a:r>
            <a:endParaRPr lang="en-US" sz="1100" smtClean="0"/>
          </a:p>
          <a:p>
            <a:r>
              <a:rPr lang="en-US" smtClean="0"/>
              <a:t>The transactions in the log are asynchronously written to the file system structures</a:t>
            </a:r>
          </a:p>
          <a:p>
            <a:pPr lvl="1"/>
            <a:r>
              <a:rPr lang="en-US" smtClean="0"/>
              <a:t> When the file system structures are modified, the transaction is removed from the log</a:t>
            </a:r>
            <a:endParaRPr lang="en-US" sz="1100" smtClean="0"/>
          </a:p>
          <a:p>
            <a:r>
              <a:rPr lang="en-US" smtClean="0"/>
              <a:t>If the file system crashes, all remaining transactions in the log must still be performed</a:t>
            </a:r>
          </a:p>
          <a:p>
            <a:r>
              <a:rPr lang="en-US" smtClean="0"/>
              <a:t>Faster recovery from crash, removes chance of inconsistency of metadata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The Sun Network File System (NFS)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99863" cy="6040438"/>
          </a:xfrm>
        </p:spPr>
        <p:txBody>
          <a:bodyPr/>
          <a:lstStyle/>
          <a:p>
            <a:r>
              <a:rPr lang="en-US" smtClean="0"/>
              <a:t>An implementation and a specification of a software system for accessing remote files across LANs (or WANs)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implementation is part of the Solaris and SunOS operating systems running on Sun workstations using an unreliable datagram protocol (UDP/IP protocol and Ethernet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025" y="369888"/>
            <a:ext cx="11687175" cy="768350"/>
          </a:xfrm>
        </p:spPr>
        <p:txBody>
          <a:bodyPr/>
          <a:lstStyle/>
          <a:p>
            <a:pPr eaLnBrk="1" hangingPunct="1"/>
            <a:r>
              <a:rPr lang="en-US" smtClean="0"/>
              <a:t>NFS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Interconnected workstations viewed as a set of independent machines with independent file systems, which allows sharing among these file systems in a transparent manner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remote directory is mounted over a local file system directory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 mounted directory looks like an integral subtree of the local file system, replacing the subtree descending from the local directory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Specification of the remote directory for the mount operation is nontransparent; the host name of the remote directory has to be provided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Files in the remote directory can then be accessed in a transparent manner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File System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1604963"/>
            <a:ext cx="371475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NFS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NFS is designed to operate in a heterogeneous environment of different machines, operating systems, and network architectures; the NFS specifications independent of these media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This independence is achieved through the use of RPC primitives built on top of an External Data Representation (XDR) protocol used between two implementation-independent interfaces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Three Independent File Systems</a:t>
            </a:r>
            <a:endParaRPr lang="en-US" sz="3400" smtClean="0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/>
          <a:srcRect l="768" t="16484" r="795" b="16849"/>
          <a:stretch>
            <a:fillRect/>
          </a:stretch>
        </p:blipFill>
        <p:spPr bwMode="auto">
          <a:xfrm>
            <a:off x="1262063" y="1706563"/>
            <a:ext cx="12072937" cy="54498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369888"/>
            <a:ext cx="11453812" cy="768350"/>
          </a:xfrm>
        </p:spPr>
        <p:txBody>
          <a:bodyPr/>
          <a:lstStyle/>
          <a:p>
            <a:pPr eaLnBrk="1" hangingPunct="1"/>
            <a:r>
              <a:rPr lang="en-US" smtClean="0"/>
              <a:t>Mounting in NFS </a:t>
            </a:r>
            <a:endParaRPr lang="en-US" sz="3400" smtClean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4722813" y="7394575"/>
            <a:ext cx="14843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latin typeface="Helvetica" charset="0"/>
              </a:rPr>
              <a:t>Mounts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8027988" y="7351713"/>
            <a:ext cx="33432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latin typeface="Helvetica" charset="0"/>
              </a:rPr>
              <a:t>Cascading mounts</a:t>
            </a: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9788" y="1814513"/>
            <a:ext cx="808831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NFS Mount Protocol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1706563"/>
            <a:ext cx="11649075" cy="6511925"/>
          </a:xfrm>
        </p:spPr>
        <p:txBody>
          <a:bodyPr/>
          <a:lstStyle/>
          <a:p>
            <a:r>
              <a:rPr lang="en-US" smtClean="0"/>
              <a:t>Establishes</a:t>
            </a:r>
            <a:r>
              <a:rPr lang="en-US" sz="2300" smtClean="0"/>
              <a:t> </a:t>
            </a:r>
            <a:r>
              <a:rPr lang="en-US" smtClean="0"/>
              <a:t>initial logical connection between server and client</a:t>
            </a:r>
          </a:p>
          <a:p>
            <a:r>
              <a:rPr lang="en-US" smtClean="0"/>
              <a:t>Mount operation includes name of remote directory to be mounted and name of server machine storing it</a:t>
            </a:r>
          </a:p>
          <a:p>
            <a:pPr lvl="1"/>
            <a:r>
              <a:rPr lang="en-US" smtClean="0"/>
              <a:t>Mount request is mapped to corresponding RPC and forwarded to mount server running on server machine </a:t>
            </a:r>
          </a:p>
          <a:p>
            <a:pPr lvl="1"/>
            <a:r>
              <a:rPr lang="en-US" smtClean="0"/>
              <a:t>Export list – specifies local file systems that server exports for mounting, along with names of machines that are permitted to mount them </a:t>
            </a:r>
          </a:p>
          <a:p>
            <a:r>
              <a:rPr lang="en-US" smtClean="0"/>
              <a:t>Following a mount request that conforms to its export list, the server returns a file handle—a key for further accesses</a:t>
            </a:r>
          </a:p>
          <a:p>
            <a:r>
              <a:rPr lang="en-US" smtClean="0"/>
              <a:t>File handle – a file-system identifier, and an inode number to identify the mounted directory within the exported file system</a:t>
            </a:r>
          </a:p>
          <a:p>
            <a:r>
              <a:rPr lang="en-US" smtClean="0"/>
              <a:t>The mount operation changes only the user’s view and does not affect the server side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NFS Protocol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Provides a set of remote procedure calls for remote file operations.  The procedures support the following operations: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searching for a file within a directory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reading a set of directory entries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manipulating links and directories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accessing file attributes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reading and writing files</a:t>
            </a:r>
          </a:p>
          <a:p>
            <a:pPr>
              <a:lnSpc>
                <a:spcPct val="90000"/>
              </a:lnSpc>
            </a:pPr>
            <a:r>
              <a:rPr lang="en-US" smtClean="0"/>
              <a:t>NFS servers are </a:t>
            </a:r>
            <a:r>
              <a:rPr lang="en-US" b="1" smtClean="0"/>
              <a:t>stateless</a:t>
            </a:r>
            <a:r>
              <a:rPr lang="en-US" smtClean="0"/>
              <a:t>; each request has to provide a full set of arguments  (NFS V4 is just coming available – very different, stateful)</a:t>
            </a:r>
          </a:p>
          <a:p>
            <a:pPr>
              <a:lnSpc>
                <a:spcPct val="90000"/>
              </a:lnSpc>
            </a:pPr>
            <a:r>
              <a:rPr lang="en-US" smtClean="0"/>
              <a:t>Modified data must be committed to the server’s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smtClean="0"/>
              <a:t>The NFS protocol does not provide concurrency-control mechanisms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913" y="563563"/>
            <a:ext cx="12071350" cy="609600"/>
          </a:xfrm>
        </p:spPr>
        <p:txBody>
          <a:bodyPr/>
          <a:lstStyle/>
          <a:p>
            <a:pPr eaLnBrk="1" hangingPunct="1"/>
            <a:r>
              <a:rPr lang="en-US" sz="4300" smtClean="0"/>
              <a:t>Three Major Layers of NFS Architecture</a:t>
            </a:r>
            <a:r>
              <a:rPr lang="en-US" sz="4000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15738" cy="6040438"/>
          </a:xfrm>
        </p:spPr>
        <p:txBody>
          <a:bodyPr/>
          <a:lstStyle/>
          <a:p>
            <a:r>
              <a:rPr lang="en-US" smtClean="0"/>
              <a:t>UNIX file-system interface (based on the </a:t>
            </a:r>
            <a:r>
              <a:rPr lang="en-US" b="1" smtClean="0"/>
              <a:t>open, read, write</a:t>
            </a:r>
            <a:r>
              <a:rPr lang="en-US" smtClean="0"/>
              <a:t>, and </a:t>
            </a:r>
            <a:r>
              <a:rPr lang="en-US" b="1" smtClean="0"/>
              <a:t>close</a:t>
            </a:r>
            <a:r>
              <a:rPr lang="en-US" smtClean="0"/>
              <a:t> calls, and </a:t>
            </a:r>
            <a:r>
              <a:rPr lang="en-US" b="1" smtClean="0"/>
              <a:t>file descriptors</a:t>
            </a:r>
            <a:r>
              <a:rPr lang="en-US" smtClean="0"/>
              <a:t>)</a:t>
            </a:r>
            <a:br>
              <a:rPr lang="en-US" smtClean="0"/>
            </a:br>
            <a:endParaRPr lang="en-US" smtClean="0"/>
          </a:p>
          <a:p>
            <a:r>
              <a:rPr lang="en-US" i="1" smtClean="0"/>
              <a:t>Virtual File System</a:t>
            </a:r>
            <a:r>
              <a:rPr lang="en-US" smtClean="0"/>
              <a:t> (VFS) layer – distinguishes local files from remote ones, and local files are further distinguished according to their file-system types</a:t>
            </a:r>
          </a:p>
          <a:p>
            <a:pPr lvl="1"/>
            <a:r>
              <a:rPr lang="en-US" smtClean="0"/>
              <a:t>The VFS activates file-system-specific operations to handle local requests according to their file-system types </a:t>
            </a:r>
          </a:p>
          <a:p>
            <a:pPr lvl="1"/>
            <a:r>
              <a:rPr lang="en-US" smtClean="0"/>
              <a:t>Calls the NFS protocol procedures for remote requests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NFS service layer – bottom layer of the architecture</a:t>
            </a:r>
          </a:p>
          <a:p>
            <a:pPr lvl="1"/>
            <a:r>
              <a:rPr lang="en-US" smtClean="0"/>
              <a:t>Implements the NFS protocol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69888"/>
            <a:ext cx="11744325" cy="768350"/>
          </a:xfrm>
        </p:spPr>
        <p:txBody>
          <a:bodyPr/>
          <a:lstStyle/>
          <a:p>
            <a:pPr eaLnBrk="1" hangingPunct="1"/>
            <a:r>
              <a:rPr lang="en-US" smtClean="0"/>
              <a:t>Schematic View of NFS Architecture </a:t>
            </a:r>
            <a:endParaRPr lang="en-US" sz="3400" smtClean="0"/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73200"/>
            <a:ext cx="97043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69888"/>
            <a:ext cx="11482387" cy="768350"/>
          </a:xfrm>
        </p:spPr>
        <p:txBody>
          <a:bodyPr/>
          <a:lstStyle/>
          <a:p>
            <a:pPr eaLnBrk="1" hangingPunct="1"/>
            <a:r>
              <a:rPr lang="en-US" smtClean="0"/>
              <a:t>NFS Path-Name Translation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Performed by breaking the path into component names and performing a separate NFS lookup call for every pair of component name and directory vnode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make lookup faster, a directory name lookup cache on the client’s side holds the vnodes for remote directory names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69888"/>
            <a:ext cx="11393487" cy="768350"/>
          </a:xfrm>
        </p:spPr>
        <p:txBody>
          <a:bodyPr/>
          <a:lstStyle/>
          <a:p>
            <a:pPr eaLnBrk="1" hangingPunct="1"/>
            <a:r>
              <a:rPr lang="en-US" smtClean="0"/>
              <a:t>NFS Remote Operations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611938"/>
          </a:xfrm>
        </p:spPr>
        <p:txBody>
          <a:bodyPr/>
          <a:lstStyle/>
          <a:p>
            <a:r>
              <a:rPr lang="en-US" smtClean="0"/>
              <a:t>Nearly one-to-one correspondence between regular UNIX  system calls and the NFS protocol RPCs (except opening and closing files)</a:t>
            </a:r>
          </a:p>
          <a:p>
            <a:endParaRPr lang="en-US" sz="1100" smtClean="0"/>
          </a:p>
          <a:p>
            <a:r>
              <a:rPr lang="en-US" smtClean="0"/>
              <a:t>NFS adheres to the remote-service paradigm, but employs buffering and caching techniques for the sake of performance </a:t>
            </a:r>
          </a:p>
          <a:p>
            <a:endParaRPr lang="en-US" sz="1100" smtClean="0"/>
          </a:p>
          <a:p>
            <a:r>
              <a:rPr lang="en-US" smtClean="0"/>
              <a:t>File-blocks cache – when a file is opened, the kernel checks with the remote server whether to fetch or revalidate the cached attributes</a:t>
            </a:r>
          </a:p>
          <a:p>
            <a:pPr lvl="1"/>
            <a:r>
              <a:rPr lang="en-US" smtClean="0"/>
              <a:t>Cached file blocks are used only if the corresponding cached attributes are up to date</a:t>
            </a:r>
          </a:p>
          <a:p>
            <a:pPr lvl="1"/>
            <a:endParaRPr lang="en-US" sz="1100" smtClean="0"/>
          </a:p>
          <a:p>
            <a:r>
              <a:rPr lang="en-US" smtClean="0"/>
              <a:t>File-attribute cache – the attribute cache is updated whenever new attributes arrive from the server</a:t>
            </a:r>
          </a:p>
          <a:p>
            <a:endParaRPr lang="en-US" sz="1100" smtClean="0"/>
          </a:p>
          <a:p>
            <a:r>
              <a:rPr lang="en-US" smtClean="0"/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369888"/>
            <a:ext cx="11598275" cy="768350"/>
          </a:xfrm>
        </p:spPr>
        <p:txBody>
          <a:bodyPr/>
          <a:lstStyle/>
          <a:p>
            <a:pPr eaLnBrk="1" hangingPunct="1"/>
            <a:r>
              <a:rPr lang="en-US" smtClean="0"/>
              <a:t>Example: WAFL File System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Used on Network Appliance “Filers” – distributed file system appliances</a:t>
            </a:r>
          </a:p>
          <a:p>
            <a:endParaRPr lang="en-US" smtClean="0"/>
          </a:p>
          <a:p>
            <a:r>
              <a:rPr lang="en-US" smtClean="0"/>
              <a:t>“Write-anywhere file layout”</a:t>
            </a:r>
          </a:p>
          <a:p>
            <a:endParaRPr lang="en-US" smtClean="0"/>
          </a:p>
          <a:p>
            <a:r>
              <a:rPr lang="en-US" smtClean="0"/>
              <a:t>Serves up NFS, CIFS, http, ftp</a:t>
            </a:r>
          </a:p>
          <a:p>
            <a:endParaRPr lang="en-US" smtClean="0"/>
          </a:p>
          <a:p>
            <a:r>
              <a:rPr lang="en-US" smtClean="0"/>
              <a:t>Random I/O optimized, write optimized</a:t>
            </a:r>
          </a:p>
          <a:p>
            <a:pPr lvl="1"/>
            <a:r>
              <a:rPr lang="en-US" smtClean="0"/>
              <a:t>NVRAM for write caching</a:t>
            </a:r>
          </a:p>
          <a:p>
            <a:pPr lvl="1"/>
            <a:endParaRPr lang="en-US" smtClean="0"/>
          </a:p>
          <a:p>
            <a:r>
              <a:rPr lang="en-US" smtClean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Layers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Device drivers </a:t>
            </a:r>
            <a:r>
              <a:rPr lang="en-US" smtClean="0"/>
              <a:t>manage I/O devices at the I/O control layer</a:t>
            </a:r>
          </a:p>
          <a:p>
            <a:pPr lvl="1"/>
            <a:r>
              <a:rPr lang="en-US" smtClean="0"/>
              <a:t>Given commands like “read drive1, cylinder 72, track 2, sector 10, into memory location 1060” outputs low-level hardware specific commands to hardware controller</a:t>
            </a:r>
            <a:endParaRPr lang="en-US" b="1" smtClean="0">
              <a:solidFill>
                <a:srgbClr val="3366FF"/>
              </a:solidFill>
            </a:endParaRPr>
          </a:p>
          <a:p>
            <a:pPr lvl="1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b="1" smtClean="0">
                <a:solidFill>
                  <a:srgbClr val="3366FF"/>
                </a:solidFill>
              </a:rPr>
              <a:t>Basic file system </a:t>
            </a:r>
            <a:r>
              <a:rPr lang="en-US" smtClean="0"/>
              <a:t>given command like “retrieve block 123” translates to device driver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Also manages memory buffers and caches (allocation, freeing, replacement) </a:t>
            </a:r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Buffers hold data in transit</a:t>
            </a:r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Caches hold frequently used data</a:t>
            </a:r>
          </a:p>
          <a:p>
            <a:pPr lvl="1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b="1" smtClean="0">
                <a:solidFill>
                  <a:srgbClr val="3366FF"/>
                </a:solidFill>
              </a:rPr>
              <a:t>File organization module </a:t>
            </a:r>
            <a:r>
              <a:rPr lang="en-US" smtClean="0"/>
              <a:t>understands files, logical address, and physical blocks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Translates logical block # to physical block #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Manages free space, disk allocation</a:t>
            </a:r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endParaRPr lang="en-US" smtClean="0"/>
          </a:p>
          <a:p>
            <a:pPr lvl="1">
              <a:buClr>
                <a:srgbClr val="993300"/>
              </a:buClr>
              <a:buSzPct val="90000"/>
              <a:buFont typeface="Monotype Sorts" charset="2"/>
              <a:buChar char="n"/>
            </a:pPr>
            <a:endParaRPr lang="en-US" smtClean="0"/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8" y="369888"/>
            <a:ext cx="12082462" cy="768350"/>
          </a:xfrm>
        </p:spPr>
        <p:txBody>
          <a:bodyPr/>
          <a:lstStyle/>
          <a:p>
            <a:pPr eaLnBrk="1" hangingPunct="1"/>
            <a:r>
              <a:rPr lang="en-US" smtClean="0"/>
              <a:t>The WAFL File Layout</a:t>
            </a:r>
          </a:p>
        </p:txBody>
      </p:sp>
      <p:pic>
        <p:nvPicPr>
          <p:cNvPr id="63491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613" y="2592388"/>
            <a:ext cx="118443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23850"/>
            <a:ext cx="12115800" cy="812800"/>
          </a:xfrm>
        </p:spPr>
        <p:txBody>
          <a:bodyPr/>
          <a:lstStyle/>
          <a:p>
            <a:pPr eaLnBrk="1" hangingPunct="1"/>
            <a:r>
              <a:rPr lang="en-US" smtClean="0"/>
              <a:t>Snapshots in WAFL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413" y="1392238"/>
            <a:ext cx="5557837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10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438" y="369888"/>
            <a:ext cx="11307762" cy="768350"/>
          </a:xfrm>
        </p:spPr>
        <p:txBody>
          <a:bodyPr/>
          <a:lstStyle/>
          <a:p>
            <a:pPr eaLnBrk="1" hangingPunct="1"/>
            <a:r>
              <a:rPr lang="en-US" smtClean="0"/>
              <a:t>Free-Space Management (Cont.)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176000" cy="5094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Need to protect: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Pointer to free list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Bit map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Must be kept on disk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Copy in memory and disk may differ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Cannot allow for block[</a:t>
            </a:r>
            <a:r>
              <a:rPr lang="en-US" i="1" smtClean="0"/>
              <a:t>i</a:t>
            </a:r>
            <a:r>
              <a:rPr lang="en-US" smtClean="0"/>
              <a:t>] to have a situation where bit[</a:t>
            </a:r>
            <a:r>
              <a:rPr lang="en-US" i="1" smtClean="0"/>
              <a:t>i</a:t>
            </a:r>
            <a:r>
              <a:rPr lang="en-US" smtClean="0"/>
              <a:t>] = 1 in memory and bit[</a:t>
            </a:r>
            <a:r>
              <a:rPr lang="en-US" i="1" smtClean="0"/>
              <a:t>i</a:t>
            </a:r>
            <a:r>
              <a:rPr lang="en-US" smtClean="0"/>
              <a:t>] = 0 on disk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Solution: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Set bit[</a:t>
            </a:r>
            <a:r>
              <a:rPr lang="en-US" i="1" smtClean="0"/>
              <a:t>i</a:t>
            </a:r>
            <a:r>
              <a:rPr lang="en-US" smtClean="0"/>
              <a:t>] = 1 in disk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Allocate block[</a:t>
            </a:r>
            <a:r>
              <a:rPr lang="en-US" i="1" smtClean="0"/>
              <a:t>i</a:t>
            </a:r>
            <a:r>
              <a:rPr lang="en-US" smtClean="0"/>
              <a:t>]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Set bit[</a:t>
            </a:r>
            <a:r>
              <a:rPr lang="en-US" i="1" smtClean="0"/>
              <a:t>i</a:t>
            </a:r>
            <a:r>
              <a:rPr lang="en-US" smtClean="0"/>
              <a:t>] = 1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Layers (Cont.)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8950" lvl="1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b="1" smtClean="0">
                <a:solidFill>
                  <a:srgbClr val="3366FF"/>
                </a:solidFill>
              </a:rPr>
              <a:t>Logical file system </a:t>
            </a:r>
            <a:r>
              <a:rPr lang="en-US" smtClean="0"/>
              <a:t>manages metadata information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Translates file name into file number, file handle, location by maintaining file control blocks (</a:t>
            </a:r>
            <a:r>
              <a:rPr lang="en-US" b="1" smtClean="0">
                <a:solidFill>
                  <a:srgbClr val="3366FF"/>
                </a:solidFill>
              </a:rPr>
              <a:t>inodes</a:t>
            </a:r>
            <a:r>
              <a:rPr lang="en-US" smtClean="0"/>
              <a:t> in Unix)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Directory management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Protection</a:t>
            </a:r>
          </a:p>
          <a:p>
            <a:pPr marL="488950" lvl="1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Layering useful for reducing complexity and redundancy, but adds overhead and can decrease performance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Logical layers can be implemented by any coding method according to OS designer</a:t>
            </a:r>
          </a:p>
          <a:p>
            <a:pPr marL="488950" lvl="1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Many file systems, sometimes many within an operating system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Each with its own format (CD-ROM is ISO 9660; Unix has </a:t>
            </a:r>
            <a:r>
              <a:rPr lang="en-US" b="1" smtClean="0">
                <a:solidFill>
                  <a:srgbClr val="3366FF"/>
                </a:solidFill>
              </a:rPr>
              <a:t>UFS</a:t>
            </a:r>
            <a:r>
              <a:rPr lang="en-US" smtClean="0"/>
              <a:t>, FFS;  Windows has FAT, FAT32, NTFS as well as floppy, CD, DVD Blu-ray, Linux has more than 40 types, with </a:t>
            </a:r>
            <a:r>
              <a:rPr lang="en-US" b="1" smtClean="0">
                <a:solidFill>
                  <a:srgbClr val="3366FF"/>
                </a:solidFill>
              </a:rPr>
              <a:t>extended file system </a:t>
            </a:r>
            <a:r>
              <a:rPr lang="en-US" smtClean="0"/>
              <a:t>ext2 and ext3 leading; plus distributed file systems, etc)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New ones still arriving – ZFS, GoogleFS, Oracle ASM, FUSE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3038" y="369888"/>
            <a:ext cx="11587162" cy="768350"/>
          </a:xfrm>
        </p:spPr>
        <p:txBody>
          <a:bodyPr/>
          <a:lstStyle/>
          <a:p>
            <a:pPr eaLnBrk="1" hangingPunct="1"/>
            <a:r>
              <a:rPr lang="en-US" smtClean="0"/>
              <a:t>File-System Implementation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We have system calls at the API level, but how do we implement their functions?</a:t>
            </a:r>
          </a:p>
          <a:p>
            <a:pPr lvl="1"/>
            <a:r>
              <a:rPr lang="en-US" smtClean="0"/>
              <a:t>On-disk and in-memory structures</a:t>
            </a:r>
          </a:p>
          <a:p>
            <a:r>
              <a:rPr lang="en-US" b="1" smtClean="0">
                <a:solidFill>
                  <a:srgbClr val="3366FF"/>
                </a:solidFill>
              </a:rPr>
              <a:t>Boot control block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contains info needed by system to boot OS from that volume</a:t>
            </a:r>
          </a:p>
          <a:p>
            <a:pPr lvl="1"/>
            <a:r>
              <a:rPr lang="en-US" smtClean="0"/>
              <a:t>Needed if volume contains OS, usually first block of volume</a:t>
            </a:r>
          </a:p>
          <a:p>
            <a:r>
              <a:rPr lang="en-US" b="1" smtClean="0">
                <a:solidFill>
                  <a:srgbClr val="3366FF"/>
                </a:solidFill>
              </a:rPr>
              <a:t>Volume control block </a:t>
            </a:r>
            <a:r>
              <a:rPr lang="en-US" b="1" smtClean="0">
                <a:solidFill>
                  <a:srgbClr val="000000"/>
                </a:solidFill>
              </a:rPr>
              <a:t>(</a:t>
            </a:r>
            <a:r>
              <a:rPr lang="en-US" b="1" smtClean="0">
                <a:solidFill>
                  <a:srgbClr val="3366FF"/>
                </a:solidFill>
              </a:rPr>
              <a:t>superblock, master file table</a:t>
            </a:r>
            <a:r>
              <a:rPr lang="en-US" b="1" smtClean="0">
                <a:solidFill>
                  <a:srgbClr val="000000"/>
                </a:solidFill>
              </a:rPr>
              <a:t>)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contains volume details</a:t>
            </a:r>
          </a:p>
          <a:p>
            <a:pPr lvl="1"/>
            <a:r>
              <a:rPr lang="en-US" smtClean="0"/>
              <a:t>Total # of blocks, # of free blocks, block size, free block pointers or array</a:t>
            </a:r>
          </a:p>
          <a:p>
            <a:r>
              <a:rPr lang="en-US" smtClean="0"/>
              <a:t>Directory structure organizes the files</a:t>
            </a:r>
          </a:p>
          <a:p>
            <a:pPr lvl="1"/>
            <a:r>
              <a:rPr lang="en-US" smtClean="0"/>
              <a:t>Names and inode numbers, master file table</a:t>
            </a:r>
          </a:p>
          <a:p>
            <a:r>
              <a:rPr lang="en-US" smtClean="0"/>
              <a:t>Per-file </a:t>
            </a:r>
            <a:r>
              <a:rPr lang="en-US" b="1" smtClean="0">
                <a:solidFill>
                  <a:srgbClr val="3366FF"/>
                </a:solidFill>
              </a:rPr>
              <a:t>File Control Block (FCB)</a:t>
            </a:r>
            <a:r>
              <a:rPr lang="en-US" smtClean="0"/>
              <a:t> contains many details about the file</a:t>
            </a:r>
          </a:p>
          <a:p>
            <a:pPr lvl="1"/>
            <a:r>
              <a:rPr lang="en-US" smtClean="0"/>
              <a:t>Inode number, permissions, size, dates</a:t>
            </a:r>
          </a:p>
          <a:p>
            <a:pPr lvl="1"/>
            <a:r>
              <a:rPr lang="en-US" smtClean="0"/>
              <a:t>NFTS stores into in master file table  using relational DB structures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5" y="369888"/>
            <a:ext cx="11306175" cy="768350"/>
          </a:xfrm>
        </p:spPr>
        <p:txBody>
          <a:bodyPr/>
          <a:lstStyle/>
          <a:p>
            <a:pPr eaLnBrk="1" hangingPunct="1"/>
            <a:r>
              <a:rPr lang="en-US" smtClean="0"/>
              <a:t>A Typical File Control Block</a:t>
            </a:r>
            <a:endParaRPr lang="en-US" sz="340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088" y="1658938"/>
            <a:ext cx="10498137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3689</TotalTime>
  <Words>3067</Words>
  <Application>Microsoft Office PowerPoint</Application>
  <PresentationFormat>Custom</PresentationFormat>
  <Paragraphs>475</Paragraphs>
  <Slides>63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MT Extra</vt:lpstr>
      <vt:lpstr>Symbol</vt:lpstr>
      <vt:lpstr>os-8</vt:lpstr>
      <vt:lpstr>Chapter 11:  File System Implementation</vt:lpstr>
      <vt:lpstr> Chapter 11: File System Implementation</vt:lpstr>
      <vt:lpstr>Objectives</vt:lpstr>
      <vt:lpstr>File-System Structure</vt:lpstr>
      <vt:lpstr>Layered File System</vt:lpstr>
      <vt:lpstr>File System Layers</vt:lpstr>
      <vt:lpstr>File System Layers (Cont.)</vt:lpstr>
      <vt:lpstr>File-System Implementation</vt:lpstr>
      <vt:lpstr>A Typical File Control Block</vt:lpstr>
      <vt:lpstr>In-Memory File System Structures</vt:lpstr>
      <vt:lpstr>In-Memory File System Structures</vt:lpstr>
      <vt:lpstr>Partitions and Mounting</vt:lpstr>
      <vt:lpstr>Virtual File Systems</vt:lpstr>
      <vt:lpstr>Schematic View of Virtual File System</vt:lpstr>
      <vt:lpstr>Virtual File System Implementation</vt:lpstr>
      <vt:lpstr>Directory Implementation</vt:lpstr>
      <vt:lpstr>Allocation Methods - Contiguous</vt:lpstr>
      <vt:lpstr>Contiguous Allocation</vt:lpstr>
      <vt:lpstr>Contiguous Allocation of Disk Space</vt:lpstr>
      <vt:lpstr>Extent-Based Systems</vt:lpstr>
      <vt:lpstr>Allocation Methods - Linked</vt:lpstr>
      <vt:lpstr>Linked Allocation</vt:lpstr>
      <vt:lpstr>Linked Allocation</vt:lpstr>
      <vt:lpstr>Linked Allocation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UFS  (4K bytes per block, 32-bit addresses)</vt:lpstr>
      <vt:lpstr>Performance</vt:lpstr>
      <vt:lpstr>Performance (Cont.)</vt:lpstr>
      <vt:lpstr>Free-Space Management</vt:lpstr>
      <vt:lpstr>Free-Space Management (Cont.)</vt:lpstr>
      <vt:lpstr>Linked Free Space List on Disk</vt:lpstr>
      <vt:lpstr>Free-Space Management (Cont.)</vt:lpstr>
      <vt:lpstr>Free-Space Management (Cont.)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  <vt:lpstr>The Sun Network File System (NFS)</vt:lpstr>
      <vt:lpstr>NFS (Cont.)</vt:lpstr>
      <vt:lpstr>NFS (Cont.)</vt:lpstr>
      <vt:lpstr>Three Independent File Systems</vt:lpstr>
      <vt:lpstr>Mounting in NFS </vt:lpstr>
      <vt:lpstr>NFS Mount Protocol</vt:lpstr>
      <vt:lpstr>NFS Protocol</vt:lpstr>
      <vt:lpstr>Three Major Layers of NFS Architecture </vt:lpstr>
      <vt:lpstr>Schematic View of NFS Architecture </vt:lpstr>
      <vt:lpstr>NFS Path-Name Translation</vt:lpstr>
      <vt:lpstr>NFS Remote Operations</vt:lpstr>
      <vt:lpstr>Example: WAFL File System</vt:lpstr>
      <vt:lpstr>The WAFL File Layout</vt:lpstr>
      <vt:lpstr>Snapshots in WAFL</vt:lpstr>
      <vt:lpstr>End of Chapter 10</vt:lpstr>
      <vt:lpstr>Free-Space Management (Cont.)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Silberschatz, Avi</cp:lastModifiedBy>
  <cp:revision>139</cp:revision>
  <cp:lastPrinted>2011-04-04T02:19:50Z</cp:lastPrinted>
  <dcterms:created xsi:type="dcterms:W3CDTF">2011-04-03T15:01:31Z</dcterms:created>
  <dcterms:modified xsi:type="dcterms:W3CDTF">2012-04-05T13:52:35Z</dcterms:modified>
</cp:coreProperties>
</file>