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64"/>
  </p:notesMasterIdLst>
  <p:handoutMasterIdLst>
    <p:handoutMasterId r:id="rId65"/>
  </p:handoutMasterIdLst>
  <p:sldIdLst>
    <p:sldId id="316" r:id="rId2"/>
    <p:sldId id="261" r:id="rId3"/>
    <p:sldId id="322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323" r:id="rId26"/>
    <p:sldId id="324" r:id="rId27"/>
    <p:sldId id="295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325" r:id="rId36"/>
    <p:sldId id="315" r:id="rId37"/>
    <p:sldId id="290" r:id="rId38"/>
    <p:sldId id="326" r:id="rId39"/>
    <p:sldId id="291" r:id="rId40"/>
    <p:sldId id="292" r:id="rId41"/>
    <p:sldId id="293" r:id="rId42"/>
    <p:sldId id="294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1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7" r:id="rId63"/>
  </p:sldIdLst>
  <p:sldSz cx="13716000" cy="9144000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652463" indent="-1952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1304925" indent="-3905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958975" indent="-5873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26114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-378" y="-96"/>
      </p:cViewPr>
      <p:guideLst>
        <p:guide orient="horz" pos="1530"/>
        <p:guide pos="19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1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134" tIns="44067" rIns="88134" bIns="44067" numCol="1" anchor="ctr" anchorCtr="0" compatLnSpc="1">
            <a:prstTxWarp prst="textNoShape">
              <a:avLst/>
            </a:prstTxWarp>
          </a:bodyPr>
          <a:lstStyle>
            <a:lvl1pPr defTabSz="881063">
              <a:defRPr sz="12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3350" y="0"/>
            <a:ext cx="30670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134" tIns="44067" rIns="88134" bIns="44067" numCol="1" anchor="ctr" anchorCtr="0" compatLnSpc="1">
            <a:prstTxWarp prst="textNoShape">
              <a:avLst/>
            </a:prstTxWarp>
          </a:bodyPr>
          <a:lstStyle>
            <a:lvl1pPr algn="r" defTabSz="881063">
              <a:defRPr sz="12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30670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134" tIns="44067" rIns="88134" bIns="44067" numCol="1" anchor="b" anchorCtr="0" compatLnSpc="1">
            <a:prstTxWarp prst="textNoShape">
              <a:avLst/>
            </a:prstTxWarp>
          </a:bodyPr>
          <a:lstStyle>
            <a:lvl1pPr defTabSz="881063">
              <a:defRPr sz="12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3350" y="8853488"/>
            <a:ext cx="30670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8134" tIns="44067" rIns="88134" bIns="44067" numCol="1" anchor="b" anchorCtr="0" compatLnSpc="1">
            <a:prstTxWarp prst="textNoShape">
              <a:avLst/>
            </a:prstTxWarp>
          </a:bodyPr>
          <a:lstStyle>
            <a:lvl1pPr algn="r" defTabSz="881063">
              <a:defRPr sz="1200">
                <a:latin typeface="Helvetica" charset="0"/>
              </a:defRPr>
            </a:lvl1pPr>
          </a:lstStyle>
          <a:p>
            <a:pPr>
              <a:defRPr/>
            </a:pPr>
            <a:fld id="{A5C9FCB5-6428-4233-9FC3-F91AFDC27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ctr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ctr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89000" y="696913"/>
            <a:ext cx="521970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3" y="882015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6" tIns="46512" rIns="93026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</a:defRPr>
            </a:lvl1pPr>
          </a:lstStyle>
          <a:p>
            <a:pPr>
              <a:defRPr/>
            </a:pPr>
            <a:fld id="{55AF08EE-A194-4FDA-9948-656360F11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652463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130492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95897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261143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326555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428596-CB5C-40E4-8035-FCB81921401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833486-63C5-44B0-9C7C-96E32E56FFD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3240B-4CDF-444F-AA44-EFC0B6E553D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5308C0-4B2A-4BD5-9E8D-706472CD36D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F4C7B3-7ADC-4F8F-BC1C-6E306F30057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3D591E-0998-4CDA-94BF-3950EE84642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47A965-0E7A-4840-8916-6B2906AF787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D2BC9-C8CC-490A-A7EE-9E716EC9CE7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2D8F0-BE97-4E94-8FEB-7F1838659E1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96087-04F1-4A48-AF3D-E8F76E4261B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5ADA1-C58C-4AA0-8EEB-F4562ED16E5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33831C-B928-47E5-9776-00568B4CFA4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1B6139-6E3D-4887-8AB8-9A539637637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36866A-1C9A-4E8D-966C-8F59AC3A200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810194-97C3-492C-8E53-854CB7C14AD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706528-C3C2-4F68-861E-DD268E27239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8AD781-C627-45AB-BB13-2445B596D1C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2CA361-8B6F-4A6F-A3F7-B6424E64A34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45D9D-6229-4E2C-ABB0-45E7CF4E51C8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FDAB7E-4901-432F-B8A6-35009B62BAC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769794-E0A9-47A9-98C4-16F909AD0F50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0AFDEB-470B-41AB-86F1-255E765621DB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8DDF54-2CEE-4CE6-931E-0418763BFA3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290736-4071-4248-8883-360F15117E66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C65E0C-2755-4CF6-8F40-9DA6A941788F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CD452C-B9C0-46C2-BB61-78B14D108F02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4CB22C-DEC6-4E27-A52E-D21BC83C33A6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E32726-7A97-4E76-A70C-867047B7810C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013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DB9F7-2B05-4F65-BE11-D611A5F57C07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8C2A03-1FF5-4DB5-98A2-340BEB6202A0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48BC3-BB72-49DF-BCA5-F1FBB368D1E0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EB4413-0F9A-4DF4-9C04-A28C47CD1243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4D38A-DD0D-4ACA-ABED-E053758562C0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A8D0F6-BF43-46FC-96D7-8D663CC7EBE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AF59EF-6387-41CF-A37F-313F332BF21A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79F1AE-267B-4196-88A5-A624763A261F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73EC9-2ACF-4F01-A960-065CCDD2E6B2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A16599-8DF9-4D26-907B-864A1296D0E8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3B598-6F1E-4302-AE75-F12FBF4C7E40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116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C3EA55-2EB8-4298-BC0A-8034F417C0FC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35379-A355-48F3-8B58-27F5C4690EB7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136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38B20-BA10-4EA2-AB93-ED331DE189B7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38050B-5D2C-4BD2-97C3-270A63627FDD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157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868AD1-1997-4810-B953-D9AE0935ED3C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167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C5D9D-3B06-4006-9069-7ADDFA9E465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3D0FA5-9F36-49BD-B88F-605CBC9712F1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177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AEA120-0B1C-4ECA-B1EF-0FCB990C1FBE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4BB6B6-31E8-4048-BD5D-F81B7890CA6A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198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02EBC3-94CA-4108-8AED-EBC8BE0A4A07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D3C62-B90D-4517-994F-67D7C5BF75FA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218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CC30C4-15F6-48A4-9337-6E59D9160021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541D14-D097-4009-B973-F63D7154384E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239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A7B09F-503E-4B39-BF95-7BCD5A92C6AC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249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D8DAE1-1D82-40EF-A9AC-8A492C1A7D8E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259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C7374D-FEE6-4381-8D66-F2BB0AB86F15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269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8F1E99-9C4A-4509-B177-2DB39E05706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4AAEFE-4064-4FBA-BF5F-3CE180346A5E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280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D62B35-8D79-40BA-B507-F1E43066365C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46836-7B4B-4F5A-AD9E-F0B1812D6845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300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60ECF6-9722-4F15-82B4-899596A6B79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A649C-6ECB-4204-9B75-A2B5DA4D75C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C6EF0-5F97-4AF6-9EE9-09FFC32501E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98450" y="3948113"/>
            <a:ext cx="12915900" cy="268287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734550" y="8783638"/>
            <a:ext cx="40703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336699"/>
                </a:solidFill>
                <a:latin typeface="Helvetica" charset="0"/>
              </a:rPr>
              <a:t>Silberschatz, Galvin and Gagne ©</a:t>
            </a:r>
            <a:r>
              <a:rPr lang="en-US" sz="1400" b="1" dirty="0">
                <a:solidFill>
                  <a:srgbClr val="336699"/>
                </a:solidFill>
                <a:latin typeface="Helvetica" charset="0"/>
              </a:rPr>
              <a:t>2009</a:t>
            </a:r>
            <a:endParaRPr lang="en-US" sz="1400" b="1" dirty="0">
              <a:solidFill>
                <a:srgbClr val="336699"/>
              </a:solidFill>
              <a:latin typeface="Helvetica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275" y="8818563"/>
            <a:ext cx="37782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336699"/>
                </a:solidFill>
                <a:latin typeface="Helvetica" charset="0"/>
              </a:rPr>
              <a:t>Operating System </a:t>
            </a:r>
            <a:r>
              <a:rPr lang="en-US" sz="1400" b="1" dirty="0">
                <a:solidFill>
                  <a:srgbClr val="336699"/>
                </a:solidFill>
                <a:latin typeface="Helvetica" charset="0"/>
              </a:rPr>
              <a:t>Concepts </a:t>
            </a:r>
            <a:r>
              <a:rPr lang="en-US" sz="1400" b="1" dirty="0">
                <a:solidFill>
                  <a:srgbClr val="336699"/>
                </a:solidFill>
                <a:latin typeface="Helvetica" charset="0"/>
              </a:rPr>
              <a:t>– 8</a:t>
            </a:r>
            <a:r>
              <a:rPr lang="en-US" sz="1400" b="1" baseline="30000" dirty="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400" b="1" dirty="0">
                <a:solidFill>
                  <a:srgbClr val="33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1900" y="5543550"/>
            <a:ext cx="3092450" cy="2125663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837113" y="5367338"/>
            <a:ext cx="3505200" cy="2481262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>
              <a:defRPr/>
            </a:pPr>
            <a:endParaRPr lang="en-US">
              <a:cs typeface="ＭＳ Ｐゴシック" charset="-128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333"/>
          </a:xfrm>
        </p:spPr>
        <p:txBody>
          <a:bodyPr/>
          <a:lstStyle>
            <a:lvl1pPr>
              <a:defRPr sz="61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7007" y="370417"/>
            <a:ext cx="3217068" cy="731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70417"/>
            <a:ext cx="9422607" cy="731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67"/>
            <a:ext cx="11658600" cy="181610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18"/>
            <a:ext cx="11658600" cy="2000249"/>
          </a:xfrm>
        </p:spPr>
        <p:txBody>
          <a:bodyPr anchor="b"/>
          <a:lstStyle>
            <a:lvl1pPr marL="0" indent="0">
              <a:buNone/>
              <a:defRPr sz="2900"/>
            </a:lvl1pPr>
            <a:lvl2pPr marL="653110" indent="0">
              <a:buNone/>
              <a:defRPr sz="2600"/>
            </a:lvl2pPr>
            <a:lvl3pPr marL="1306220" indent="0">
              <a:buNone/>
              <a:defRPr sz="2300"/>
            </a:lvl3pPr>
            <a:lvl4pPr marL="1959331" indent="0">
              <a:buNone/>
              <a:defRPr sz="2000"/>
            </a:lvl4pPr>
            <a:lvl5pPr marL="2612441" indent="0">
              <a:buNone/>
              <a:defRPr sz="2000"/>
            </a:lvl5pPr>
            <a:lvl6pPr marL="3265551" indent="0">
              <a:buNone/>
              <a:defRPr sz="2000"/>
            </a:lvl6pPr>
            <a:lvl7pPr marL="3918661" indent="0">
              <a:buNone/>
              <a:defRPr sz="2000"/>
            </a:lvl7pPr>
            <a:lvl8pPr marL="4571771" indent="0">
              <a:buNone/>
              <a:defRPr sz="2000"/>
            </a:lvl8pPr>
            <a:lvl9pPr marL="5224882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9675" y="1644651"/>
            <a:ext cx="6057900" cy="604096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6175" y="1644651"/>
            <a:ext cx="6057900" cy="604096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6184"/>
            <a:ext cx="12344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6817"/>
            <a:ext cx="6060282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99833"/>
            <a:ext cx="6060282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2046817"/>
            <a:ext cx="6062663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899833"/>
            <a:ext cx="6062663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64067"/>
            <a:ext cx="4512470" cy="1549400"/>
          </a:xfrm>
        </p:spPr>
        <p:txBody>
          <a:bodyPr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64067"/>
            <a:ext cx="7667625" cy="780415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913467"/>
            <a:ext cx="4512470" cy="6254751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6400800"/>
            <a:ext cx="8229600" cy="755651"/>
          </a:xfrm>
        </p:spPr>
        <p:txBody>
          <a:bodyPr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817033"/>
            <a:ext cx="8229600" cy="548640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7156451"/>
            <a:ext cx="8229600" cy="1073149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no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8625" y="0"/>
            <a:ext cx="179387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9888"/>
            <a:ext cx="123444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9675" y="1644650"/>
            <a:ext cx="12344400" cy="60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0" y="0"/>
            <a:ext cx="342900" cy="3048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 algn="ctr" eaLnBrk="1" hangingPunct="1">
              <a:defRPr/>
            </a:pPr>
            <a:endParaRPr lang="en-US" sz="3400" dirty="0">
              <a:latin typeface="Times New Roman" charset="0"/>
              <a:cs typeface="ＭＳ Ｐゴシック" charset="-128"/>
            </a:endParaRPr>
          </a:p>
        </p:txBody>
      </p:sp>
      <p:sp>
        <p:nvSpPr>
          <p:cNvPr id="137222" name="Line 6"/>
          <p:cNvSpPr>
            <a:spLocks noChangeShapeType="1"/>
          </p:cNvSpPr>
          <p:nvPr/>
        </p:nvSpPr>
        <p:spPr bwMode="auto">
          <a:xfrm>
            <a:off x="685800" y="1147763"/>
            <a:ext cx="121158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0" y="3048000"/>
            <a:ext cx="342900" cy="3048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 algn="ctr" eaLnBrk="1" hangingPunct="1">
              <a:defRPr/>
            </a:pPr>
            <a:endParaRPr lang="en-US" sz="3400" dirty="0">
              <a:latin typeface="Times New Roman" charset="0"/>
              <a:cs typeface="ＭＳ Ｐゴシック" charset="-128"/>
            </a:endParaRPr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0" y="6096000"/>
            <a:ext cx="342900" cy="3048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 algn="ctr" eaLnBrk="1" hangingPunct="1">
              <a:defRPr/>
            </a:pPr>
            <a:endParaRPr lang="en-US" sz="3400" dirty="0">
              <a:latin typeface="Times New Roman" charset="0"/>
              <a:cs typeface="ＭＳ Ｐゴシック" charset="-128"/>
            </a:endParaRPr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6354763" y="8818563"/>
            <a:ext cx="7302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699"/>
                </a:solidFill>
                <a:latin typeface="Helvetica" charset="0"/>
              </a:rPr>
              <a:t>21.</a:t>
            </a:r>
            <a:fld id="{B67D941F-A6C3-4AEA-B6F6-DC893E2B8F8F}" type="slidenum">
              <a:rPr lang="en-US" sz="1400" b="1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400" b="1" dirty="0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9734550" y="8783638"/>
            <a:ext cx="40703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699"/>
                </a:solidFill>
                <a:latin typeface="Helvetica" charset="0"/>
              </a:rPr>
              <a:t>Silberschatz, Galvin and Gagne ©</a:t>
            </a:r>
            <a:r>
              <a:rPr lang="en-US" sz="1400" b="1" dirty="0">
                <a:solidFill>
                  <a:srgbClr val="006699"/>
                </a:solidFill>
                <a:latin typeface="Helvetica" charset="0"/>
              </a:rPr>
              <a:t>2009</a:t>
            </a:r>
            <a:endParaRPr lang="en-US" sz="1400" b="1" dirty="0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279400" y="8828088"/>
            <a:ext cx="37274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699"/>
                </a:solidFill>
                <a:latin typeface="Helvetica" charset="0"/>
              </a:rPr>
              <a:t>Operating System Concepts </a:t>
            </a:r>
            <a:r>
              <a:rPr lang="en-US" sz="1400" b="1" dirty="0">
                <a:solidFill>
                  <a:srgbClr val="006699"/>
                </a:solidFill>
                <a:latin typeface="Helvetica" charset="0"/>
              </a:rPr>
              <a:t>– </a:t>
            </a:r>
            <a:r>
              <a:rPr lang="en-US" sz="1400" b="1" dirty="0">
                <a:solidFill>
                  <a:srgbClr val="006699"/>
                </a:solidFill>
                <a:latin typeface="Helvetica" charset="0"/>
              </a:rPr>
              <a:t>8</a:t>
            </a:r>
            <a:r>
              <a:rPr lang="en-US" sz="1400" b="1" baseline="30000" dirty="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400" b="1" dirty="0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2060" name="Picture 12" descr="dino_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661775" y="7799388"/>
            <a:ext cx="1925638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5pPr>
      <a:lvl6pPr marL="653110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6pPr>
      <a:lvl7pPr marL="1306220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7pPr>
      <a:lvl8pPr marL="1959331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8pPr>
      <a:lvl9pPr marL="2612441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9pPr>
    </p:titleStyle>
    <p:bodyStyle>
      <a:lvl1pPr marL="488950" indent="-48895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1060450" indent="-407988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550988" indent="-325438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2039938" indent="-325438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2530475" indent="-325438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3183912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3837022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4490133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5143243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863"/>
          </a:xfrm>
        </p:spPr>
        <p:txBody>
          <a:bodyPr/>
          <a:lstStyle/>
          <a:p>
            <a:pPr eaLnBrk="1" hangingPunct="1"/>
            <a:r>
              <a:rPr lang="en-US" smtClean="0"/>
              <a:t>Chapter 21:  The Linux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 Principles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1714500"/>
            <a:ext cx="11026775" cy="6691313"/>
          </a:xfrm>
        </p:spPr>
        <p:txBody>
          <a:bodyPr/>
          <a:lstStyle/>
          <a:p>
            <a:r>
              <a:rPr lang="en-US" smtClean="0"/>
              <a:t>Linux is a multiuser, multitasking system with a full set of UNIX-compatible tools</a:t>
            </a:r>
          </a:p>
          <a:p>
            <a:endParaRPr lang="en-US" smtClean="0"/>
          </a:p>
          <a:p>
            <a:r>
              <a:rPr lang="en-US" smtClean="0"/>
              <a:t>Its file system adheres to traditional UNIX semantics, and it fully implements the standard UNIX networking model</a:t>
            </a:r>
          </a:p>
          <a:p>
            <a:endParaRPr lang="en-US" smtClean="0"/>
          </a:p>
          <a:p>
            <a:r>
              <a:rPr lang="en-US" smtClean="0"/>
              <a:t>Main design goals are speed, efficiency, and standardization</a:t>
            </a:r>
          </a:p>
          <a:p>
            <a:endParaRPr lang="en-US" smtClean="0"/>
          </a:p>
          <a:p>
            <a:r>
              <a:rPr lang="en-US" smtClean="0"/>
              <a:t>Linux is designed to be compliant with the relevant POSIX documents; at least two Linux distributions have achieved official POSIX certification</a:t>
            </a:r>
          </a:p>
          <a:p>
            <a:endParaRPr lang="en-US" smtClean="0"/>
          </a:p>
          <a:p>
            <a:r>
              <a:rPr lang="en-US" smtClean="0"/>
              <a:t>The Linux programming interface adheres to the SVR4 UNIX semantics, rather than to BSD behavior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36650" y="369888"/>
            <a:ext cx="11893550" cy="768350"/>
          </a:xfrm>
        </p:spPr>
        <p:txBody>
          <a:bodyPr/>
          <a:lstStyle/>
          <a:p>
            <a:pPr eaLnBrk="1" hangingPunct="1"/>
            <a:r>
              <a:rPr lang="en-US" smtClean="0"/>
              <a:t>Components of a Linux System</a:t>
            </a: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/>
          <a:srcRect l="677" t="26907" r="677" b="26907"/>
          <a:stretch>
            <a:fillRect/>
          </a:stretch>
        </p:blipFill>
        <p:spPr bwMode="auto">
          <a:xfrm>
            <a:off x="1912938" y="2716213"/>
            <a:ext cx="10715625" cy="33432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2700"/>
            <a:ext cx="11658600" cy="1125538"/>
          </a:xfrm>
        </p:spPr>
        <p:txBody>
          <a:bodyPr/>
          <a:lstStyle/>
          <a:p>
            <a:pPr eaLnBrk="1" hangingPunct="1"/>
            <a:r>
              <a:rPr lang="en-US" smtClean="0"/>
              <a:t>Components of a Linux System (Cont.)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1714500"/>
            <a:ext cx="11493500" cy="5976938"/>
          </a:xfrm>
        </p:spPr>
        <p:txBody>
          <a:bodyPr/>
          <a:lstStyle/>
          <a:p>
            <a:r>
              <a:rPr lang="en-US" smtClean="0"/>
              <a:t>Like most UNIX implementations, Linux is composed of three main bodies of code; the most important distinction between the kernel and all other components.</a:t>
            </a:r>
          </a:p>
          <a:p>
            <a:endParaRPr lang="en-US" smtClean="0"/>
          </a:p>
          <a:p>
            <a:r>
              <a:rPr lang="en-US" smtClean="0"/>
              <a:t>The </a:t>
            </a:r>
            <a:r>
              <a:rPr lang="en-US" b="1" smtClean="0">
                <a:solidFill>
                  <a:srgbClr val="3366FF"/>
                </a:solidFill>
              </a:rPr>
              <a:t>kernel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is responsible for maintaining the important abstractions of the operating system</a:t>
            </a:r>
          </a:p>
          <a:p>
            <a:pPr lvl="1"/>
            <a:r>
              <a:rPr lang="en-US" smtClean="0"/>
              <a:t>Kernel code executes in </a:t>
            </a:r>
            <a:r>
              <a:rPr lang="en-US" i="1" smtClean="0"/>
              <a:t>kernel mode</a:t>
            </a:r>
            <a:r>
              <a:rPr lang="en-US" smtClean="0"/>
              <a:t> with full access to all the physical resources of the computer</a:t>
            </a:r>
          </a:p>
          <a:p>
            <a:pPr lvl="1"/>
            <a:r>
              <a:rPr lang="en-US" smtClean="0"/>
              <a:t>All kernel code and data structures are kept in the same single address space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3050" y="25400"/>
            <a:ext cx="11658600" cy="1125538"/>
          </a:xfrm>
        </p:spPr>
        <p:txBody>
          <a:bodyPr/>
          <a:lstStyle/>
          <a:p>
            <a:pPr eaLnBrk="1" hangingPunct="1"/>
            <a:r>
              <a:rPr lang="en-US" smtClean="0"/>
              <a:t>Components of a Linux System (Cont.)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1714500"/>
            <a:ext cx="11553825" cy="5976938"/>
          </a:xfrm>
        </p:spPr>
        <p:txBody>
          <a:bodyPr/>
          <a:lstStyle/>
          <a:p>
            <a:r>
              <a:rPr lang="en-US" smtClean="0"/>
              <a:t>The </a:t>
            </a:r>
            <a:r>
              <a:rPr lang="en-US" b="1" smtClean="0">
                <a:solidFill>
                  <a:srgbClr val="3366FF"/>
                </a:solidFill>
              </a:rPr>
              <a:t>system libraries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define a standard set of functions through which applications interact with the kernel, and which implement much of the operating-system functionality that does not need the full privileges of kernel code.</a:t>
            </a:r>
          </a:p>
          <a:p>
            <a:endParaRPr lang="en-US" smtClean="0"/>
          </a:p>
          <a:p>
            <a:r>
              <a:rPr lang="en-US" smtClean="0"/>
              <a:t>The </a:t>
            </a:r>
            <a:r>
              <a:rPr lang="en-US" b="1" smtClean="0">
                <a:solidFill>
                  <a:srgbClr val="3366FF"/>
                </a:solidFill>
              </a:rPr>
              <a:t>system utilities </a:t>
            </a:r>
            <a:r>
              <a:rPr lang="en-US" smtClean="0"/>
              <a:t>perform individual specialized management tasks.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Kernel Modules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1714500"/>
            <a:ext cx="11515725" cy="6786563"/>
          </a:xfrm>
        </p:spPr>
        <p:txBody>
          <a:bodyPr/>
          <a:lstStyle/>
          <a:p>
            <a:r>
              <a:rPr lang="en-US" smtClean="0"/>
              <a:t>Sections of kernel code that can be compiled, loaded, and unloaded independent of the rest of the kernel.</a:t>
            </a:r>
          </a:p>
          <a:p>
            <a:endParaRPr lang="en-US" sz="1100" smtClean="0"/>
          </a:p>
          <a:p>
            <a:r>
              <a:rPr lang="en-US" smtClean="0"/>
              <a:t>A kernel module may typically implement a device driver, a file system, or a networking protocol.</a:t>
            </a:r>
          </a:p>
          <a:p>
            <a:endParaRPr lang="en-US" sz="1100" smtClean="0"/>
          </a:p>
          <a:p>
            <a:r>
              <a:rPr lang="en-US" smtClean="0"/>
              <a:t>The module interface allows third parties to write and distribute, on their own terms, device drivers or file systems that could not be distributed under the GPL.</a:t>
            </a:r>
          </a:p>
          <a:p>
            <a:endParaRPr lang="en-US" sz="1100" smtClean="0"/>
          </a:p>
          <a:p>
            <a:r>
              <a:rPr lang="en-US" smtClean="0"/>
              <a:t>Kernel modules allow a Linux system to be set up with a standard, minimal kernel, without any extra device drivers built in.</a:t>
            </a:r>
          </a:p>
          <a:p>
            <a:endParaRPr lang="en-US" sz="1100" smtClean="0"/>
          </a:p>
          <a:p>
            <a:r>
              <a:rPr lang="en-US" smtClean="0"/>
              <a:t>Three components to Linux module support:</a:t>
            </a:r>
          </a:p>
          <a:p>
            <a:pPr lvl="1"/>
            <a:r>
              <a:rPr lang="en-US" smtClean="0"/>
              <a:t>module management </a:t>
            </a:r>
          </a:p>
          <a:p>
            <a:pPr lvl="1"/>
            <a:r>
              <a:rPr lang="en-US" smtClean="0"/>
              <a:t>driver registration</a:t>
            </a:r>
          </a:p>
          <a:p>
            <a:pPr lvl="1"/>
            <a:r>
              <a:rPr lang="en-US" smtClean="0"/>
              <a:t>conflict resolution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088" y="369888"/>
            <a:ext cx="11949112" cy="768350"/>
          </a:xfrm>
        </p:spPr>
        <p:txBody>
          <a:bodyPr/>
          <a:lstStyle/>
          <a:p>
            <a:pPr eaLnBrk="1" hangingPunct="1"/>
            <a:r>
              <a:rPr lang="en-US" smtClean="0"/>
              <a:t>Module Management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1714500"/>
            <a:ext cx="11522075" cy="5976938"/>
          </a:xfrm>
        </p:spPr>
        <p:txBody>
          <a:bodyPr/>
          <a:lstStyle/>
          <a:p>
            <a:r>
              <a:rPr lang="en-US" smtClean="0"/>
              <a:t>Supports loading modules into memory and letting them talk to the rest of the kernel</a:t>
            </a:r>
          </a:p>
          <a:p>
            <a:endParaRPr lang="en-US" smtClean="0"/>
          </a:p>
          <a:p>
            <a:r>
              <a:rPr lang="en-US" smtClean="0"/>
              <a:t>Module loading is split into two separate sections:</a:t>
            </a:r>
          </a:p>
          <a:p>
            <a:pPr lvl="1"/>
            <a:r>
              <a:rPr lang="en-US" smtClean="0"/>
              <a:t>Managing sections of module code in kernel memory</a:t>
            </a:r>
          </a:p>
          <a:p>
            <a:pPr lvl="1"/>
            <a:r>
              <a:rPr lang="en-US" smtClean="0"/>
              <a:t>Handling symbols that modules are allowed to reference</a:t>
            </a:r>
          </a:p>
          <a:p>
            <a:pPr lvl="1"/>
            <a:endParaRPr lang="en-US" smtClean="0"/>
          </a:p>
          <a:p>
            <a:r>
              <a:rPr lang="en-US" smtClean="0"/>
              <a:t>The module requestor manages loading requested, but currently unloaded, modules; it also regularly queries the kernel to see whether a dynamically loaded module is still in use, and will unload it when it is no longer actively needed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Driver Registration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1714500"/>
            <a:ext cx="11553825" cy="5976938"/>
          </a:xfrm>
        </p:spPr>
        <p:txBody>
          <a:bodyPr/>
          <a:lstStyle/>
          <a:p>
            <a:r>
              <a:rPr lang="en-US" smtClean="0"/>
              <a:t>Allows modules to tell the rest of the kernel that a new driver has become available</a:t>
            </a:r>
          </a:p>
          <a:p>
            <a:endParaRPr lang="en-US" smtClean="0"/>
          </a:p>
          <a:p>
            <a:r>
              <a:rPr lang="en-US" smtClean="0"/>
              <a:t>The kernel maintains dynamic tables of all known drivers, and provides a set of routines to allow drivers to be added to or removed from these tables at any time</a:t>
            </a:r>
          </a:p>
          <a:p>
            <a:endParaRPr lang="en-US" smtClean="0"/>
          </a:p>
          <a:p>
            <a:r>
              <a:rPr lang="en-US" smtClean="0"/>
              <a:t>Registration tables include the following items:  </a:t>
            </a:r>
          </a:p>
          <a:p>
            <a:pPr lvl="1"/>
            <a:r>
              <a:rPr lang="en-US" smtClean="0"/>
              <a:t>Device drivers</a:t>
            </a:r>
          </a:p>
          <a:p>
            <a:pPr lvl="1"/>
            <a:r>
              <a:rPr lang="en-US" smtClean="0"/>
              <a:t>File systems </a:t>
            </a:r>
          </a:p>
          <a:p>
            <a:pPr lvl="1"/>
            <a:r>
              <a:rPr lang="en-US" smtClean="0"/>
              <a:t>Network protocols</a:t>
            </a:r>
          </a:p>
          <a:p>
            <a:pPr lvl="1"/>
            <a:r>
              <a:rPr lang="en-US" smtClean="0"/>
              <a:t>Binary format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Conflict Resolution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1714500"/>
            <a:ext cx="11449050" cy="5976938"/>
          </a:xfrm>
        </p:spPr>
        <p:txBody>
          <a:bodyPr/>
          <a:lstStyle/>
          <a:p>
            <a:r>
              <a:rPr lang="en-US" smtClean="0"/>
              <a:t>A mechanism that allows different device drivers to reserve hardware resources and to protect those resources from accidental use by another driver.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The conflict resolution module aims to:</a:t>
            </a:r>
          </a:p>
          <a:p>
            <a:pPr lvl="1"/>
            <a:r>
              <a:rPr lang="en-US" smtClean="0"/>
              <a:t>Prevent modules from clashing over access to hardware resources</a:t>
            </a:r>
          </a:p>
          <a:p>
            <a:pPr lvl="1"/>
            <a:r>
              <a:rPr lang="en-US" smtClean="0"/>
              <a:t>Prevent </a:t>
            </a:r>
            <a:r>
              <a:rPr lang="en-US" i="1" smtClean="0"/>
              <a:t>autoprobes </a:t>
            </a:r>
            <a:r>
              <a:rPr lang="en-US" smtClean="0"/>
              <a:t>from interfering with existing device drivers</a:t>
            </a:r>
          </a:p>
          <a:p>
            <a:pPr lvl="1"/>
            <a:r>
              <a:rPr lang="en-US" smtClean="0"/>
              <a:t>Resolve conflicts with multiple drivers trying to access the same hardware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369888"/>
            <a:ext cx="11760200" cy="768350"/>
          </a:xfrm>
        </p:spPr>
        <p:txBody>
          <a:bodyPr/>
          <a:lstStyle/>
          <a:p>
            <a:pPr eaLnBrk="1" hangingPunct="1"/>
            <a:r>
              <a:rPr lang="en-US" smtClean="0"/>
              <a:t>Process Management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1714500"/>
            <a:ext cx="11026775" cy="5976938"/>
          </a:xfrm>
        </p:spPr>
        <p:txBody>
          <a:bodyPr/>
          <a:lstStyle/>
          <a:p>
            <a:r>
              <a:rPr lang="en-US" smtClean="0"/>
              <a:t>UNIX process management separates the creation of processes and the running of a new program into two distinct operations.</a:t>
            </a:r>
          </a:p>
          <a:p>
            <a:pPr lvl="1"/>
            <a:r>
              <a:rPr lang="en-US" smtClean="0"/>
              <a:t>The </a:t>
            </a:r>
            <a:r>
              <a:rPr lang="en-US" smtClean="0">
                <a:latin typeface="Courier New" charset="0"/>
                <a:cs typeface="Courier New" charset="0"/>
              </a:rPr>
              <a:t>fork </a:t>
            </a:r>
            <a:r>
              <a:rPr lang="en-US" smtClean="0"/>
              <a:t>system call creates a new process</a:t>
            </a:r>
          </a:p>
          <a:p>
            <a:pPr lvl="1"/>
            <a:r>
              <a:rPr lang="en-US" smtClean="0"/>
              <a:t>A new program is run after a call to </a:t>
            </a:r>
            <a:r>
              <a:rPr lang="en-US" smtClean="0">
                <a:latin typeface="Courier New" charset="0"/>
                <a:cs typeface="Courier New" charset="0"/>
              </a:rPr>
              <a:t>execve</a:t>
            </a:r>
          </a:p>
          <a:p>
            <a:pPr lvl="1"/>
            <a:endParaRPr lang="en-US" smtClean="0">
              <a:latin typeface="Courier New" charset="0"/>
              <a:cs typeface="Courier New" charset="0"/>
            </a:endParaRPr>
          </a:p>
          <a:p>
            <a:r>
              <a:rPr lang="en-US" smtClean="0"/>
              <a:t>Under UNIX, a process encompasses all the information that the operating system must maintain to track the context of a single execution of a single program</a:t>
            </a:r>
          </a:p>
          <a:p>
            <a:endParaRPr lang="en-US" smtClean="0"/>
          </a:p>
          <a:p>
            <a:r>
              <a:rPr lang="en-US" smtClean="0"/>
              <a:t>Under Linux, process properties fall into three groups:  the process’s identity, environment, and context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Identity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1714500"/>
            <a:ext cx="11412538" cy="64976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Process ID (PID).  The unique identifier for the process; used to specify processes to the operating system when an application makes a system call to signal, modify, or wait for another process.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Credentials.  Each process must have an associated user ID and one or more group IDs that determine the process’s rights to access system resources and files.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Personality.  Not traditionally found on UNIX systems, but under Linux each process has an associated personality identifier that can slightly modify the semantics of certain system calls.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Used primarily by emulation libraries to request that system calls be compatible with certain specific flavors of UNIX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51063" y="369888"/>
            <a:ext cx="10231437" cy="768350"/>
          </a:xfrm>
        </p:spPr>
        <p:txBody>
          <a:bodyPr/>
          <a:lstStyle/>
          <a:p>
            <a:pPr eaLnBrk="1" hangingPunct="1"/>
            <a:r>
              <a:rPr lang="en-US" smtClean="0"/>
              <a:t>Chapter 21:  The Linux System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1714500"/>
            <a:ext cx="9877425" cy="6457950"/>
          </a:xfrm>
        </p:spPr>
        <p:txBody>
          <a:bodyPr/>
          <a:lstStyle/>
          <a:p>
            <a:r>
              <a:rPr lang="en-US" smtClean="0"/>
              <a:t>Linux History </a:t>
            </a:r>
          </a:p>
          <a:p>
            <a:r>
              <a:rPr lang="en-US" smtClean="0"/>
              <a:t>Design Principles</a:t>
            </a:r>
          </a:p>
          <a:p>
            <a:r>
              <a:rPr lang="en-US" smtClean="0"/>
              <a:t>Kernel Modules</a:t>
            </a:r>
          </a:p>
          <a:p>
            <a:r>
              <a:rPr lang="en-US" smtClean="0"/>
              <a:t>Process Management</a:t>
            </a:r>
          </a:p>
          <a:p>
            <a:r>
              <a:rPr lang="en-US" smtClean="0"/>
              <a:t>Scheduling </a:t>
            </a:r>
          </a:p>
          <a:p>
            <a:r>
              <a:rPr lang="en-US" smtClean="0"/>
              <a:t>Memory Management </a:t>
            </a:r>
          </a:p>
          <a:p>
            <a:r>
              <a:rPr lang="en-US" smtClean="0"/>
              <a:t>File Systems</a:t>
            </a:r>
          </a:p>
          <a:p>
            <a:r>
              <a:rPr lang="en-US" smtClean="0"/>
              <a:t>Input and Output </a:t>
            </a:r>
          </a:p>
          <a:p>
            <a:r>
              <a:rPr lang="en-US" smtClean="0"/>
              <a:t>Interprocess Communication</a:t>
            </a:r>
          </a:p>
          <a:p>
            <a:r>
              <a:rPr lang="en-US" smtClean="0"/>
              <a:t>Network Structure</a:t>
            </a:r>
          </a:p>
          <a:p>
            <a:r>
              <a:rPr lang="en-US" smtClean="0"/>
              <a:t>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Environment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1714500"/>
            <a:ext cx="11468100" cy="6977063"/>
          </a:xfrm>
          <a:noFill/>
        </p:spPr>
        <p:txBody>
          <a:bodyPr/>
          <a:lstStyle/>
          <a:p>
            <a:r>
              <a:rPr lang="en-US" smtClean="0"/>
              <a:t>The process’s environment is inherited from its parent, and is composed of two null-terminated vectors:</a:t>
            </a:r>
          </a:p>
          <a:p>
            <a:pPr lvl="1"/>
            <a:r>
              <a:rPr lang="en-US" smtClean="0"/>
              <a:t>The argument vector lists the command-line arguments used to invoke the running program; conventionally starts with the name of the program itself.</a:t>
            </a:r>
          </a:p>
          <a:p>
            <a:pPr lvl="1"/>
            <a:r>
              <a:rPr lang="en-US" smtClean="0"/>
              <a:t>The environment vector is a list of “NAME=VALUE” pairs that associates named environment variables with arbitrary textual values.</a:t>
            </a:r>
          </a:p>
          <a:p>
            <a:pPr lvl="1"/>
            <a:endParaRPr lang="en-US" sz="1100" smtClean="0"/>
          </a:p>
          <a:p>
            <a:r>
              <a:rPr lang="en-US" smtClean="0"/>
              <a:t>Passing environment variables among processes and inheriting variables by a process’s children are flexible means of passing information to components of the user-mode system software.</a:t>
            </a:r>
          </a:p>
          <a:p>
            <a:endParaRPr lang="en-US" sz="1100" smtClean="0"/>
          </a:p>
          <a:p>
            <a:r>
              <a:rPr lang="en-US" smtClean="0"/>
              <a:t>The environment-variable mechanism provides a customization of the operating system that can be set on a per-process basis, rather than being configured for the system as a whole.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Context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68100" cy="6496050"/>
          </a:xfrm>
        </p:spPr>
        <p:txBody>
          <a:bodyPr/>
          <a:lstStyle/>
          <a:p>
            <a:r>
              <a:rPr lang="en-US" smtClean="0"/>
              <a:t>The (constantly changing) state of a running program at any point in time.</a:t>
            </a:r>
          </a:p>
          <a:p>
            <a:endParaRPr lang="en-US" smtClean="0"/>
          </a:p>
          <a:p>
            <a:r>
              <a:rPr lang="en-US" smtClean="0"/>
              <a:t>The </a:t>
            </a:r>
            <a:r>
              <a:rPr lang="en-US" b="1" smtClean="0">
                <a:solidFill>
                  <a:srgbClr val="3366FF"/>
                </a:solidFill>
              </a:rPr>
              <a:t>scheduling context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is the most important part of the process context; it is the information that the scheduler needs to suspend and restart the process.</a:t>
            </a:r>
          </a:p>
          <a:p>
            <a:endParaRPr lang="en-US" smtClean="0"/>
          </a:p>
          <a:p>
            <a:r>
              <a:rPr lang="en-US" smtClean="0"/>
              <a:t>The kernel maintains </a:t>
            </a:r>
            <a:r>
              <a:rPr lang="en-US" b="1" smtClean="0">
                <a:solidFill>
                  <a:srgbClr val="3366FF"/>
                </a:solidFill>
              </a:rPr>
              <a:t>accounting</a:t>
            </a:r>
            <a:r>
              <a:rPr lang="en-US" smtClean="0"/>
              <a:t> information about the resources currently being consumed by each process, and the total resources consumed by the process in its lifetime so far.</a:t>
            </a:r>
          </a:p>
          <a:p>
            <a:endParaRPr lang="en-US" smtClean="0"/>
          </a:p>
          <a:p>
            <a:r>
              <a:rPr lang="en-US" smtClean="0"/>
              <a:t>The </a:t>
            </a:r>
            <a:r>
              <a:rPr lang="en-US" b="1" smtClean="0">
                <a:solidFill>
                  <a:srgbClr val="3366FF"/>
                </a:solidFill>
              </a:rPr>
              <a:t>file table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is an array of pointers to kernel file structures.</a:t>
            </a:r>
          </a:p>
          <a:p>
            <a:pPr lvl="1"/>
            <a:r>
              <a:rPr lang="en-US" smtClean="0"/>
              <a:t>When making file I/O system calls, processes refer to files by their index into this table.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9663" y="369888"/>
            <a:ext cx="11920537" cy="768350"/>
          </a:xfrm>
        </p:spPr>
        <p:txBody>
          <a:bodyPr/>
          <a:lstStyle/>
          <a:p>
            <a:pPr eaLnBrk="1" hangingPunct="1"/>
            <a:r>
              <a:rPr lang="en-US" smtClean="0"/>
              <a:t>Process Context (Cont.)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53813" cy="6040438"/>
          </a:xfrm>
        </p:spPr>
        <p:txBody>
          <a:bodyPr/>
          <a:lstStyle/>
          <a:p>
            <a:r>
              <a:rPr lang="en-US" smtClean="0"/>
              <a:t>Whereas the file table lists the existing open files, the </a:t>
            </a:r>
            <a:br>
              <a:rPr lang="en-US" smtClean="0"/>
            </a:br>
            <a:r>
              <a:rPr lang="en-US" b="1" smtClean="0">
                <a:solidFill>
                  <a:srgbClr val="3366FF"/>
                </a:solidFill>
              </a:rPr>
              <a:t>file-system context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applies to requests to open new files.</a:t>
            </a:r>
          </a:p>
          <a:p>
            <a:pPr lvl="1"/>
            <a:r>
              <a:rPr lang="en-US" smtClean="0"/>
              <a:t>The current root and default directories to be used for new file searches are stored here.</a:t>
            </a:r>
          </a:p>
          <a:p>
            <a:pPr lvl="1"/>
            <a:endParaRPr lang="en-US" smtClean="0"/>
          </a:p>
          <a:p>
            <a:r>
              <a:rPr lang="en-US" smtClean="0"/>
              <a:t>The </a:t>
            </a:r>
            <a:r>
              <a:rPr lang="en-US" b="1" smtClean="0"/>
              <a:t>signal-handler table</a:t>
            </a:r>
            <a:r>
              <a:rPr lang="en-US" smtClean="0"/>
              <a:t> defines the routine in the process’s address space to be called when specific signals arrive.</a:t>
            </a:r>
          </a:p>
          <a:p>
            <a:endParaRPr lang="en-US" smtClean="0"/>
          </a:p>
          <a:p>
            <a:r>
              <a:rPr lang="en-US" smtClean="0"/>
              <a:t>The </a:t>
            </a:r>
            <a:r>
              <a:rPr lang="en-US" b="1" smtClean="0"/>
              <a:t>virtual-memory context</a:t>
            </a:r>
            <a:r>
              <a:rPr lang="en-US" smtClean="0"/>
              <a:t> of a process describes the full contents of the its private address space.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62100" y="369888"/>
            <a:ext cx="11468100" cy="768350"/>
          </a:xfrm>
        </p:spPr>
        <p:txBody>
          <a:bodyPr/>
          <a:lstStyle/>
          <a:p>
            <a:pPr eaLnBrk="1" hangingPunct="1"/>
            <a:r>
              <a:rPr lang="en-US" smtClean="0"/>
              <a:t>Processes and Threads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Linux uses the same internal representation for processes and threads; a thread is simply a new process that happens to share the same address space as its parent.</a:t>
            </a:r>
          </a:p>
          <a:p>
            <a:endParaRPr lang="en-US" smtClean="0"/>
          </a:p>
          <a:p>
            <a:r>
              <a:rPr lang="en-US" smtClean="0"/>
              <a:t>A distinction is only made when a new thread is created by the </a:t>
            </a:r>
            <a:r>
              <a:rPr lang="en-US" smtClean="0">
                <a:latin typeface="Courier New" charset="0"/>
                <a:cs typeface="Courier New" charset="0"/>
              </a:rPr>
              <a:t>clone</a:t>
            </a:r>
            <a:r>
              <a:rPr lang="en-US" smtClean="0"/>
              <a:t> system call.</a:t>
            </a:r>
          </a:p>
          <a:p>
            <a:pPr lvl="1"/>
            <a:r>
              <a:rPr lang="en-US" smtClean="0">
                <a:latin typeface="Courier New" charset="0"/>
                <a:cs typeface="Courier New" charset="0"/>
              </a:rPr>
              <a:t>fork</a:t>
            </a:r>
            <a:r>
              <a:rPr lang="en-US" smtClean="0"/>
              <a:t> creates a new process with its own entirely new process context</a:t>
            </a:r>
          </a:p>
          <a:p>
            <a:pPr lvl="1"/>
            <a:r>
              <a:rPr lang="en-US" smtClean="0">
                <a:latin typeface="Courier New" charset="0"/>
                <a:cs typeface="Courier New" charset="0"/>
              </a:rPr>
              <a:t>clone</a:t>
            </a:r>
            <a:r>
              <a:rPr lang="en-US" smtClean="0"/>
              <a:t> creates a new process with its own identity, but that is allowed to share the data structures of its parent</a:t>
            </a:r>
          </a:p>
          <a:p>
            <a:pPr lvl="1"/>
            <a:endParaRPr lang="en-US" smtClean="0"/>
          </a:p>
          <a:p>
            <a:r>
              <a:rPr lang="en-US" smtClean="0"/>
              <a:t>Using </a:t>
            </a:r>
            <a:r>
              <a:rPr lang="en-US" smtClean="0">
                <a:latin typeface="Courier New" charset="0"/>
                <a:cs typeface="Courier New" charset="0"/>
              </a:rPr>
              <a:t>clone</a:t>
            </a:r>
            <a:r>
              <a:rPr lang="en-US" smtClean="0"/>
              <a:t> gives an application fine-grained control over exactly what is shared between two threads.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Scheduling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57000" cy="6040438"/>
          </a:xfrm>
        </p:spPr>
        <p:txBody>
          <a:bodyPr/>
          <a:lstStyle/>
          <a:p>
            <a:r>
              <a:rPr lang="en-US" smtClean="0"/>
              <a:t>The job of allocating CPU time to different tasks within an operating system.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While scheduling is normally thought of as the running and interrupting of processes, in Linux, scheduling also includes the running of the various kernel tasks.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Running kernel tasks encompasses both tasks that are requested by a running process and tasks that execute internally on behalf of a device driver.</a:t>
            </a:r>
          </a:p>
          <a:p>
            <a:endParaRPr lang="en-US" smtClean="0"/>
          </a:p>
          <a:p>
            <a:r>
              <a:rPr lang="en-US" smtClean="0"/>
              <a:t>As of 2.5, new scheduling algorithm – preemptive, priority-based</a:t>
            </a:r>
          </a:p>
          <a:p>
            <a:pPr lvl="1"/>
            <a:r>
              <a:rPr lang="en-US" smtClean="0"/>
              <a:t>Real-time range</a:t>
            </a:r>
          </a:p>
          <a:p>
            <a:pPr lvl="1"/>
            <a:r>
              <a:rPr lang="en-US" smtClean="0"/>
              <a:t>nice value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420688"/>
            <a:ext cx="12344400" cy="768350"/>
          </a:xfrm>
        </p:spPr>
        <p:txBody>
          <a:bodyPr/>
          <a:lstStyle/>
          <a:p>
            <a:pPr eaLnBrk="1" hangingPunct="1"/>
            <a:r>
              <a:rPr lang="en-US" sz="4000" smtClean="0"/>
              <a:t>Relationship Between Priorities and </a:t>
            </a:r>
            <a:br>
              <a:rPr lang="en-US" sz="4000" smtClean="0"/>
            </a:br>
            <a:r>
              <a:rPr lang="en-US" sz="4000" smtClean="0"/>
              <a:t>Time-slice Length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 l="1009" t="12630" r="1009" b="13162"/>
          <a:stretch>
            <a:fillRect/>
          </a:stretch>
        </p:blipFill>
        <p:spPr bwMode="auto">
          <a:xfrm>
            <a:off x="1417638" y="1484313"/>
            <a:ext cx="11107737" cy="5608637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0925" y="369888"/>
            <a:ext cx="11979275" cy="768350"/>
          </a:xfrm>
        </p:spPr>
        <p:txBody>
          <a:bodyPr/>
          <a:lstStyle/>
          <a:p>
            <a:pPr eaLnBrk="1" hangingPunct="1"/>
            <a:r>
              <a:rPr lang="en-US" smtClean="0"/>
              <a:t>List of Tasks Indexed by Priority</a:t>
            </a:r>
          </a:p>
        </p:txBody>
      </p:sp>
      <p:pic>
        <p:nvPicPr>
          <p:cNvPr id="29699" name="Picture 4" descr="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1963" y="2127250"/>
            <a:ext cx="10606087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69988" y="369888"/>
            <a:ext cx="11860212" cy="768350"/>
          </a:xfrm>
        </p:spPr>
        <p:txBody>
          <a:bodyPr/>
          <a:lstStyle/>
          <a:p>
            <a:pPr eaLnBrk="1" hangingPunct="1"/>
            <a:r>
              <a:rPr lang="en-US" smtClean="0"/>
              <a:t>Kernel Synchronization</a:t>
            </a:r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39525" cy="6040438"/>
          </a:xfrm>
        </p:spPr>
        <p:txBody>
          <a:bodyPr/>
          <a:lstStyle/>
          <a:p>
            <a:r>
              <a:rPr lang="en-US" smtClean="0"/>
              <a:t>A request for kernel-mode execution can occur in two ways:</a:t>
            </a:r>
          </a:p>
          <a:p>
            <a:pPr lvl="1"/>
            <a:r>
              <a:rPr lang="en-US" smtClean="0"/>
              <a:t>A running program may request an operating system service, either explicitly via a system call, or implicitly, for example, when a page fault occurs</a:t>
            </a:r>
          </a:p>
          <a:p>
            <a:pPr lvl="1"/>
            <a:r>
              <a:rPr lang="en-US" smtClean="0"/>
              <a:t>A device driver may deliver a hardware interrupt that causes the CPU to start executing a kernel-defined handler for that interrupt</a:t>
            </a:r>
          </a:p>
          <a:p>
            <a:pPr lvl="1"/>
            <a:endParaRPr lang="en-US" smtClean="0"/>
          </a:p>
          <a:p>
            <a:r>
              <a:rPr lang="en-US" smtClean="0"/>
              <a:t>Kernel synchronization requires a framework that will allow the kernel’s critical sections to run without interruption by another critical section.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00163" y="369888"/>
            <a:ext cx="11730037" cy="768350"/>
          </a:xfrm>
        </p:spPr>
        <p:txBody>
          <a:bodyPr/>
          <a:lstStyle/>
          <a:p>
            <a:pPr eaLnBrk="1" hangingPunct="1"/>
            <a:r>
              <a:rPr lang="en-US" smtClean="0"/>
              <a:t>Kernel Synchronization (Cont.)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68100" cy="6040438"/>
          </a:xfrm>
        </p:spPr>
        <p:txBody>
          <a:bodyPr/>
          <a:lstStyle/>
          <a:p>
            <a:r>
              <a:rPr lang="en-US" smtClean="0"/>
              <a:t>Linux uses two techniques to protect critical sections:</a:t>
            </a:r>
          </a:p>
          <a:p>
            <a:pPr marL="1049338" lvl="1" indent="-395288">
              <a:buFont typeface="Monotype Sorts" charset="2"/>
              <a:buNone/>
            </a:pPr>
            <a:r>
              <a:rPr lang="en-US" smtClean="0"/>
              <a:t>1.	Normal kernel code is nonpreemptible (until 2.4)</a:t>
            </a:r>
            <a:br>
              <a:rPr lang="en-US" smtClean="0"/>
            </a:br>
            <a:r>
              <a:rPr lang="en-US" smtClean="0"/>
              <a:t>–  when a time interrupt is received while a process is</a:t>
            </a:r>
            <a:br>
              <a:rPr lang="en-US" smtClean="0"/>
            </a:br>
            <a:r>
              <a:rPr lang="en-US" smtClean="0"/>
              <a:t>    executing a kernel system service routine, the kernel’s </a:t>
            </a:r>
            <a:br>
              <a:rPr lang="en-US" smtClean="0"/>
            </a:br>
            <a:r>
              <a:rPr lang="en-US" smtClean="0"/>
              <a:t>    </a:t>
            </a:r>
            <a:r>
              <a:rPr lang="en-US" b="1" smtClean="0"/>
              <a:t>need_resched</a:t>
            </a:r>
            <a:r>
              <a:rPr lang="en-US" smtClean="0"/>
              <a:t> flag is set so that the scheduler will run </a:t>
            </a:r>
            <a:br>
              <a:rPr lang="en-US" smtClean="0"/>
            </a:br>
            <a:r>
              <a:rPr lang="en-US" smtClean="0"/>
              <a:t>    once the system call has completed and control is</a:t>
            </a:r>
            <a:br>
              <a:rPr lang="en-US" smtClean="0"/>
            </a:br>
            <a:r>
              <a:rPr lang="en-US" smtClean="0"/>
              <a:t>    about to be returned to user mode</a:t>
            </a:r>
          </a:p>
          <a:p>
            <a:pPr marL="1049338" lvl="1" indent="-395288">
              <a:buFont typeface="Monotype Sorts" charset="2"/>
              <a:buNone/>
            </a:pPr>
            <a:r>
              <a:rPr lang="en-US" smtClean="0"/>
              <a:t>2.	The second technique applies to critical sections that occur in an interrupt service routines</a:t>
            </a:r>
          </a:p>
          <a:p>
            <a:pPr marL="1049338" lvl="1" indent="-395288">
              <a:buFont typeface="Monotype Sorts" charset="2"/>
              <a:buNone/>
            </a:pPr>
            <a:r>
              <a:rPr lang="en-US" smtClean="0"/>
              <a:t>	–  By using the processor’s interrupt control hardware to disable interrupts during a critical section, the kernel guarantees that it can proceed without the risk of concurrent access of shared data structures</a:t>
            </a:r>
          </a:p>
          <a:p>
            <a:pPr marL="1049338" lvl="1" indent="-395288">
              <a:buFont typeface="Monotype Sorts" charset="2"/>
              <a:buNone/>
            </a:pPr>
            <a:r>
              <a:rPr lang="en-US" smtClean="0"/>
              <a:t>		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04950" y="369888"/>
            <a:ext cx="11525250" cy="768350"/>
          </a:xfrm>
        </p:spPr>
        <p:txBody>
          <a:bodyPr/>
          <a:lstStyle/>
          <a:p>
            <a:pPr eaLnBrk="1" hangingPunct="1"/>
            <a:r>
              <a:rPr lang="en-US" smtClean="0"/>
              <a:t>Kernel Synchronization (Cont.)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99850" cy="6040438"/>
          </a:xfrm>
        </p:spPr>
        <p:txBody>
          <a:bodyPr/>
          <a:lstStyle/>
          <a:p>
            <a:r>
              <a:rPr lang="en-US" smtClean="0"/>
              <a:t>To avoid performance penalties, Linux’s kernel uses a synchronization architecture that allows long critical sections to run without having interrupts disabled for the critical section’s entire duration</a:t>
            </a:r>
          </a:p>
          <a:p>
            <a:endParaRPr lang="en-US" smtClean="0"/>
          </a:p>
          <a:p>
            <a:r>
              <a:rPr lang="en-US" smtClean="0"/>
              <a:t>Interrupt service routines are separated into a </a:t>
            </a:r>
            <a:r>
              <a:rPr lang="en-US" i="1" smtClean="0"/>
              <a:t>top half</a:t>
            </a:r>
            <a:r>
              <a:rPr lang="en-US" smtClean="0"/>
              <a:t> and a </a:t>
            </a:r>
            <a:r>
              <a:rPr lang="en-US" i="1" smtClean="0"/>
              <a:t>bottom half.</a:t>
            </a:r>
          </a:p>
          <a:p>
            <a:pPr lvl="1"/>
            <a:r>
              <a:rPr lang="en-US" smtClean="0"/>
              <a:t>The top half is a normal interrupt service routine, and runs with recursive interrupts disabled</a:t>
            </a:r>
          </a:p>
          <a:p>
            <a:pPr lvl="1"/>
            <a:r>
              <a:rPr lang="en-US" smtClean="0"/>
              <a:t>The bottom half is run, with all interrupts enabled, by a miniature scheduler that ensures that bottom halves never interrupt themselves</a:t>
            </a:r>
          </a:p>
          <a:p>
            <a:pPr lvl="1"/>
            <a:r>
              <a:rPr lang="en-US" smtClean="0"/>
              <a:t>This architecture is completed by a mechanism for disabling selected bottom halves while executing normal, foreground kernel code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28425" cy="6040438"/>
          </a:xfrm>
        </p:spPr>
        <p:txBody>
          <a:bodyPr/>
          <a:lstStyle/>
          <a:p>
            <a:r>
              <a:rPr lang="en-US" smtClean="0"/>
              <a:t>To explore the history of the UNIX operating system from which Linux is derived and the principles which Linux is designed upon</a:t>
            </a:r>
          </a:p>
          <a:p>
            <a:endParaRPr lang="en-US" smtClean="0"/>
          </a:p>
          <a:p>
            <a:r>
              <a:rPr lang="en-US" smtClean="0"/>
              <a:t>To examine the Linux process model and illustrate how Linux schedules processes and provides interprocess communication</a:t>
            </a:r>
          </a:p>
          <a:p>
            <a:endParaRPr lang="en-US" smtClean="0"/>
          </a:p>
          <a:p>
            <a:r>
              <a:rPr lang="en-US" smtClean="0"/>
              <a:t>To look at memory management in Linux</a:t>
            </a:r>
          </a:p>
          <a:p>
            <a:endParaRPr lang="en-US" smtClean="0"/>
          </a:p>
          <a:p>
            <a:r>
              <a:rPr lang="en-US" smtClean="0"/>
              <a:t>To explore how Linux implements file systems and manages I/O devices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4275" y="369888"/>
            <a:ext cx="11845925" cy="768350"/>
          </a:xfrm>
        </p:spPr>
        <p:txBody>
          <a:bodyPr/>
          <a:lstStyle/>
          <a:p>
            <a:pPr eaLnBrk="1" hangingPunct="1"/>
            <a:r>
              <a:rPr lang="en-US" smtClean="0"/>
              <a:t>Interrupt Protection Levels</a:t>
            </a:r>
          </a:p>
        </p:txBody>
      </p:sp>
      <p:sp>
        <p:nvSpPr>
          <p:cNvPr id="33795" name="AutoShape 3"/>
          <p:cNvSpPr>
            <a:spLocks noChangeAspect="1" noChangeArrowheads="1"/>
          </p:cNvSpPr>
          <p:nvPr>
            <p:ph type="body" idx="1"/>
          </p:nvPr>
        </p:nvSpPr>
        <p:spPr>
          <a:xfrm>
            <a:off x="1519238" y="5776913"/>
            <a:ext cx="11149012" cy="2632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Each level may be interrupted by code running at a higher level, but will never be interrupted by code running at the same or a lower level.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User processes can always be preempted by another process when a time-sharing scheduling interrupt occurs.</a:t>
            </a:r>
          </a:p>
        </p:txBody>
      </p:sp>
      <p:pic>
        <p:nvPicPr>
          <p:cNvPr id="3379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0175" y="1878013"/>
            <a:ext cx="111760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Scheduling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1714500"/>
            <a:ext cx="11355388" cy="65516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Linux uses two process-scheduling algorithms: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 time-sharing algorithm for fair preemptive scheduling between multiple processes.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 real-time algorithm for tasks where absolute priorities are more important than fairness.</a:t>
            </a:r>
          </a:p>
          <a:p>
            <a:pPr lvl="1">
              <a:lnSpc>
                <a:spcPct val="90000"/>
              </a:lnSpc>
            </a:pPr>
            <a:endParaRPr lang="en-US" sz="1100" smtClean="0"/>
          </a:p>
          <a:p>
            <a:pPr>
              <a:lnSpc>
                <a:spcPct val="90000"/>
              </a:lnSpc>
            </a:pPr>
            <a:r>
              <a:rPr lang="en-US" smtClean="0"/>
              <a:t>A process’s scheduling class defines which algorithm to apply.</a:t>
            </a:r>
          </a:p>
          <a:p>
            <a:pPr>
              <a:lnSpc>
                <a:spcPct val="90000"/>
              </a:lnSpc>
            </a:pPr>
            <a:endParaRPr lang="en-US" sz="1100" smtClean="0"/>
          </a:p>
          <a:p>
            <a:pPr>
              <a:lnSpc>
                <a:spcPct val="90000"/>
              </a:lnSpc>
            </a:pPr>
            <a:r>
              <a:rPr lang="en-US" smtClean="0"/>
              <a:t>For time-sharing processes, Linux uses a prioritized, credit based algorithm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The crediting rule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factors in both the process’s history and its priority.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This crediting system automatically prioritizes interactive or I/O-bound processes.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endParaRPr lang="en-US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14813" y="5891213"/>
          <a:ext cx="3848100" cy="725487"/>
        </p:xfrm>
        <a:graphic>
          <a:graphicData uri="http://schemas.openxmlformats.org/presentationml/2006/ole">
            <p:oleObj spid="_x0000_s1026" name="Equation" r:id="rId4" imgW="2565360" imgH="545760" progId="Equation.3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1925" y="369888"/>
            <a:ext cx="11598275" cy="768350"/>
          </a:xfrm>
        </p:spPr>
        <p:txBody>
          <a:bodyPr/>
          <a:lstStyle/>
          <a:p>
            <a:pPr eaLnBrk="1" hangingPunct="1"/>
            <a:r>
              <a:rPr lang="en-US" smtClean="0"/>
              <a:t>Process Scheduling (Cont.)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14125" cy="6040438"/>
          </a:xfrm>
        </p:spPr>
        <p:txBody>
          <a:bodyPr/>
          <a:lstStyle/>
          <a:p>
            <a:r>
              <a:rPr lang="en-US" smtClean="0"/>
              <a:t>Linux implements the FIFO and round-robin real-time scheduling classes; in both cases, each process has a priority in addition to its scheduling class.</a:t>
            </a:r>
          </a:p>
          <a:p>
            <a:pPr lvl="1"/>
            <a:r>
              <a:rPr lang="en-US" smtClean="0"/>
              <a:t>The scheduler runs the process with the highest priority; for equal-priority processes, it runs the process waiting the longest. </a:t>
            </a:r>
          </a:p>
          <a:p>
            <a:pPr lvl="1"/>
            <a:r>
              <a:rPr lang="en-US" smtClean="0"/>
              <a:t>FIFO processes continue to run until they either exit or block .</a:t>
            </a:r>
          </a:p>
          <a:p>
            <a:pPr lvl="1"/>
            <a:r>
              <a:rPr lang="en-US" smtClean="0"/>
              <a:t>A round-robin process will be preempted after a while and moved to the end of the scheduling queue, so that round-robin processes of equal priority automatically time-share between themselves.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41438" y="369888"/>
            <a:ext cx="11688762" cy="768350"/>
          </a:xfrm>
        </p:spPr>
        <p:txBody>
          <a:bodyPr/>
          <a:lstStyle/>
          <a:p>
            <a:pPr eaLnBrk="1" hangingPunct="1"/>
            <a:r>
              <a:rPr lang="en-US" smtClean="0"/>
              <a:t>Symmetric Multiprocessing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71288" cy="6040438"/>
          </a:xfrm>
        </p:spPr>
        <p:txBody>
          <a:bodyPr/>
          <a:lstStyle/>
          <a:p>
            <a:r>
              <a:rPr lang="en-US" smtClean="0"/>
              <a:t>Linux 2.0 was the first Linux kernel to support SMP hardware; separate processes or threads can execute in parallel on separate processors.</a:t>
            </a:r>
          </a:p>
          <a:p>
            <a:pPr>
              <a:buFont typeface="Monotype Sorts" charset="2"/>
              <a:buNone/>
            </a:pPr>
            <a:endParaRPr lang="en-US" smtClean="0"/>
          </a:p>
          <a:p>
            <a:r>
              <a:rPr lang="en-US" smtClean="0"/>
              <a:t>To preserve the kernel’s nonpreemptible synchronization requirements, SMP imposes the restriction, via a single kernel spinlock, that only one processor at a time may execute kernel-mode code.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09675" y="369888"/>
            <a:ext cx="11820525" cy="768350"/>
          </a:xfrm>
        </p:spPr>
        <p:txBody>
          <a:bodyPr/>
          <a:lstStyle/>
          <a:p>
            <a:pPr eaLnBrk="1" hangingPunct="1"/>
            <a:r>
              <a:rPr lang="en-US" smtClean="0"/>
              <a:t>Memory Management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99850" cy="6040438"/>
          </a:xfrm>
        </p:spPr>
        <p:txBody>
          <a:bodyPr/>
          <a:lstStyle/>
          <a:p>
            <a:r>
              <a:rPr lang="en-US" smtClean="0"/>
              <a:t>Linux’s physical memory-management system deals with allocating and freeing pages, groups of pages, and small blocks of memory.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It has additional mechanisms for handling virtual memory, memory mapped into the address space of running processes.</a:t>
            </a:r>
          </a:p>
          <a:p>
            <a:endParaRPr lang="en-US" smtClean="0"/>
          </a:p>
          <a:p>
            <a:r>
              <a:rPr lang="en-US" smtClean="0"/>
              <a:t>Splits memory into 3 different </a:t>
            </a:r>
            <a:r>
              <a:rPr lang="en-US" b="1" smtClean="0">
                <a:solidFill>
                  <a:srgbClr val="3366FF"/>
                </a:solidFill>
              </a:rPr>
              <a:t>zones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due to hardware characteristics.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420688"/>
            <a:ext cx="12344400" cy="768350"/>
          </a:xfrm>
        </p:spPr>
        <p:txBody>
          <a:bodyPr/>
          <a:lstStyle/>
          <a:p>
            <a:pPr eaLnBrk="1" hangingPunct="1"/>
            <a:r>
              <a:rPr lang="en-US" sz="4000" smtClean="0"/>
              <a:t>Relationship of Zones and</a:t>
            </a:r>
            <a:br>
              <a:rPr lang="en-US" sz="4000" smtClean="0"/>
            </a:br>
            <a:r>
              <a:rPr lang="en-US" sz="4000" smtClean="0"/>
              <a:t>Physical Addresses on 80x86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625" y="2078038"/>
            <a:ext cx="11653838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71600" y="369888"/>
            <a:ext cx="11658600" cy="768350"/>
          </a:xfrm>
        </p:spPr>
        <p:txBody>
          <a:bodyPr/>
          <a:lstStyle/>
          <a:p>
            <a:pPr eaLnBrk="1" hangingPunct="1"/>
            <a:r>
              <a:rPr lang="en-US" smtClean="0"/>
              <a:t>Splitting of Memory in a Buddy Heap</a:t>
            </a:r>
          </a:p>
        </p:txBody>
      </p:sp>
      <p:pic>
        <p:nvPicPr>
          <p:cNvPr id="38915" name="Picture 10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0175" y="1892300"/>
            <a:ext cx="10648950" cy="571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588" y="369888"/>
            <a:ext cx="11758612" cy="768350"/>
          </a:xfrm>
        </p:spPr>
        <p:txBody>
          <a:bodyPr/>
          <a:lstStyle/>
          <a:p>
            <a:pPr eaLnBrk="1" hangingPunct="1"/>
            <a:r>
              <a:rPr lang="en-US" smtClean="0"/>
              <a:t>Managing Physical Memory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1714500"/>
            <a:ext cx="11210925" cy="6769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The page allocator allocates and frees all physical pages; it can allocate ranges of physically-contiguous pages on request.</a:t>
            </a:r>
          </a:p>
          <a:p>
            <a:pPr>
              <a:lnSpc>
                <a:spcPct val="90000"/>
              </a:lnSpc>
            </a:pPr>
            <a:endParaRPr lang="en-US" sz="1100" smtClean="0"/>
          </a:p>
          <a:p>
            <a:pPr>
              <a:lnSpc>
                <a:spcPct val="90000"/>
              </a:lnSpc>
            </a:pPr>
            <a:r>
              <a:rPr lang="en-US" smtClean="0"/>
              <a:t>The allocator uses a buddy-heap algorithm to keep track of available physical pages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Each allocatable memory region is paired with an adjacent partner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Whenever two allocated partner regions are both freed up they are combined to form a larger region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If a small memory request cannot be satisfied by allocating an existing small free region, then a larger free region will be subdivided into two partners to satisfy the request.</a:t>
            </a:r>
          </a:p>
          <a:p>
            <a:pPr lvl="1">
              <a:lnSpc>
                <a:spcPct val="90000"/>
              </a:lnSpc>
            </a:pPr>
            <a:endParaRPr lang="en-US" sz="1100" smtClean="0"/>
          </a:p>
          <a:p>
            <a:pPr>
              <a:lnSpc>
                <a:spcPct val="90000"/>
              </a:lnSpc>
            </a:pPr>
            <a:r>
              <a:rPr lang="en-US" smtClean="0"/>
              <a:t>Memory allocations in the Linux kernel occur either statically (drivers reserve a contiguous area of memory during system boot time) or dynamically (via the page allocator).</a:t>
            </a:r>
          </a:p>
          <a:p>
            <a:pPr>
              <a:lnSpc>
                <a:spcPct val="90000"/>
              </a:lnSpc>
            </a:pPr>
            <a:endParaRPr lang="en-US" sz="1100" smtClean="0"/>
          </a:p>
          <a:p>
            <a:pPr>
              <a:lnSpc>
                <a:spcPct val="90000"/>
              </a:lnSpc>
            </a:pPr>
            <a:r>
              <a:rPr lang="en-US" smtClean="0"/>
              <a:t>Also uses </a:t>
            </a:r>
            <a:r>
              <a:rPr lang="en-US" b="1" smtClean="0">
                <a:solidFill>
                  <a:srgbClr val="3366FF"/>
                </a:solidFill>
              </a:rPr>
              <a:t>slab allocator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for kernel memory.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21.07</a:t>
            </a:r>
          </a:p>
        </p:txBody>
      </p:sp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3075" y="1925638"/>
            <a:ext cx="9475788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5713" y="369888"/>
            <a:ext cx="11774487" cy="768350"/>
          </a:xfrm>
        </p:spPr>
        <p:txBody>
          <a:bodyPr/>
          <a:lstStyle/>
          <a:p>
            <a:pPr eaLnBrk="1" hangingPunct="1"/>
            <a:r>
              <a:rPr lang="en-US" smtClean="0"/>
              <a:t>Virtual Memory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42713" cy="6883400"/>
          </a:xfrm>
        </p:spPr>
        <p:txBody>
          <a:bodyPr/>
          <a:lstStyle/>
          <a:p>
            <a:r>
              <a:rPr lang="en-US" smtClean="0"/>
              <a:t>The VM system maintains the address space visible to each process:  It creates pages of virtual memory on demand, and manages the loading of those pages from disk or their swapping back out to disk as required.</a:t>
            </a:r>
          </a:p>
          <a:p>
            <a:endParaRPr lang="en-US" smtClean="0"/>
          </a:p>
          <a:p>
            <a:r>
              <a:rPr lang="en-US" smtClean="0"/>
              <a:t>The VM manager maintains two separate views of a process’s address space:</a:t>
            </a:r>
          </a:p>
          <a:p>
            <a:pPr lvl="1"/>
            <a:r>
              <a:rPr lang="en-US" smtClean="0"/>
              <a:t>A logical view describing instructions concerning the layout of the address space</a:t>
            </a:r>
          </a:p>
          <a:p>
            <a:pPr lvl="2"/>
            <a:r>
              <a:rPr lang="en-US" smtClean="0"/>
              <a:t>The address space consists of a set of nonoverlapping regions, each representing a continuous, page-aligned subset of the address space</a:t>
            </a:r>
          </a:p>
          <a:p>
            <a:pPr lvl="1"/>
            <a:r>
              <a:rPr lang="en-US" smtClean="0"/>
              <a:t>A physical view of each address space which is stored in the hardware page tables for the process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History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425" y="1649413"/>
            <a:ext cx="11482388" cy="69865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Linux is a modern, free operating system based on UNIX standards</a:t>
            </a:r>
          </a:p>
          <a:p>
            <a:pPr>
              <a:lnSpc>
                <a:spcPct val="90000"/>
              </a:lnSpc>
            </a:pPr>
            <a:endParaRPr lang="en-US" sz="1400" smtClean="0"/>
          </a:p>
          <a:p>
            <a:pPr>
              <a:lnSpc>
                <a:spcPct val="90000"/>
              </a:lnSpc>
            </a:pPr>
            <a:r>
              <a:rPr lang="en-US" smtClean="0"/>
              <a:t>First developed as a small but self-contained kernel in 1991 by Linus Torvalds, with the major design goal of UNIX compatibility</a:t>
            </a:r>
          </a:p>
          <a:p>
            <a:pPr>
              <a:lnSpc>
                <a:spcPct val="90000"/>
              </a:lnSpc>
            </a:pPr>
            <a:endParaRPr lang="en-US" sz="1400" smtClean="0"/>
          </a:p>
          <a:p>
            <a:pPr>
              <a:lnSpc>
                <a:spcPct val="90000"/>
              </a:lnSpc>
            </a:pPr>
            <a:r>
              <a:rPr lang="en-US" smtClean="0"/>
              <a:t>Its history has been one of collaboration by many users from all around the world, corresponding almost exclusively over the Internet</a:t>
            </a:r>
          </a:p>
          <a:p>
            <a:pPr>
              <a:lnSpc>
                <a:spcPct val="90000"/>
              </a:lnSpc>
            </a:pPr>
            <a:endParaRPr lang="en-US" sz="1400" smtClean="0"/>
          </a:p>
          <a:p>
            <a:pPr>
              <a:lnSpc>
                <a:spcPct val="90000"/>
              </a:lnSpc>
            </a:pPr>
            <a:r>
              <a:rPr lang="en-US" smtClean="0"/>
              <a:t>It has been designed to run efficiently and reliably on common PC hardware, but also runs on a variety of other platforms</a:t>
            </a:r>
          </a:p>
          <a:p>
            <a:pPr>
              <a:lnSpc>
                <a:spcPct val="90000"/>
              </a:lnSpc>
            </a:pPr>
            <a:endParaRPr lang="en-US" sz="1400" smtClean="0"/>
          </a:p>
          <a:p>
            <a:pPr>
              <a:lnSpc>
                <a:spcPct val="90000"/>
              </a:lnSpc>
            </a:pPr>
            <a:r>
              <a:rPr lang="en-US" smtClean="0"/>
              <a:t>The core Linux operating system kernel is entirely original, but it can run much existing free UNIX software, resulting in an entire UNIX-compatible operating system free from proprietary code</a:t>
            </a:r>
          </a:p>
          <a:p>
            <a:pPr>
              <a:lnSpc>
                <a:spcPct val="90000"/>
              </a:lnSpc>
            </a:pPr>
            <a:endParaRPr lang="en-US" sz="1400" smtClean="0"/>
          </a:p>
          <a:p>
            <a:pPr>
              <a:lnSpc>
                <a:spcPct val="90000"/>
              </a:lnSpc>
            </a:pPr>
            <a:r>
              <a:rPr lang="en-US" smtClean="0"/>
              <a:t>Many, varying </a:t>
            </a:r>
            <a:r>
              <a:rPr lang="en-US" b="1" smtClean="0">
                <a:solidFill>
                  <a:srgbClr val="3366FF"/>
                </a:solidFill>
              </a:rPr>
              <a:t>Linux Distributions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including the kernel, applications, and management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Virtual Memory (Cont.)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82388" cy="6040438"/>
          </a:xfrm>
        </p:spPr>
        <p:txBody>
          <a:bodyPr/>
          <a:lstStyle/>
          <a:p>
            <a:r>
              <a:rPr lang="en-US" smtClean="0"/>
              <a:t>Virtual memory regions are characterized by:</a:t>
            </a:r>
          </a:p>
          <a:p>
            <a:pPr lvl="1"/>
            <a:r>
              <a:rPr lang="en-US" smtClean="0"/>
              <a:t>The backing store, which describes from where the pages for a region come; regions are usually backed by a file or by nothing (</a:t>
            </a:r>
            <a:r>
              <a:rPr lang="en-US" i="1" smtClean="0"/>
              <a:t>demand-zero</a:t>
            </a:r>
            <a:r>
              <a:rPr lang="en-US" smtClean="0"/>
              <a:t> memory)</a:t>
            </a:r>
          </a:p>
          <a:p>
            <a:pPr lvl="1"/>
            <a:r>
              <a:rPr lang="en-US" smtClean="0"/>
              <a:t>The region’s reaction to writes (page sharing or copy-on-write)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The kernel creates a new virtual address space</a:t>
            </a:r>
          </a:p>
          <a:p>
            <a:pPr lvl="1">
              <a:buFont typeface="Monotype Sorts" charset="2"/>
              <a:buNone/>
            </a:pPr>
            <a:r>
              <a:rPr lang="en-US" smtClean="0"/>
              <a:t>1.	When a process runs a new program with the </a:t>
            </a:r>
            <a:r>
              <a:rPr lang="en-US" smtClean="0">
                <a:latin typeface="Courier New" charset="0"/>
                <a:cs typeface="Courier New" charset="0"/>
              </a:rPr>
              <a:t>exec </a:t>
            </a:r>
            <a:r>
              <a:rPr lang="en-US" smtClean="0"/>
              <a:t>system call</a:t>
            </a:r>
          </a:p>
          <a:p>
            <a:pPr lvl="1">
              <a:buFont typeface="Monotype Sorts" charset="2"/>
              <a:buNone/>
            </a:pPr>
            <a:r>
              <a:rPr lang="en-US" smtClean="0"/>
              <a:t>2. 	Upon creation of a new process by the </a:t>
            </a:r>
            <a:r>
              <a:rPr lang="en-US" smtClean="0">
                <a:latin typeface="Courier New" charset="0"/>
                <a:cs typeface="Courier New" charset="0"/>
              </a:rPr>
              <a:t>fork</a:t>
            </a:r>
            <a:r>
              <a:rPr lang="en-US" smtClean="0"/>
              <a:t> system call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22338" y="369888"/>
            <a:ext cx="12107862" cy="768350"/>
          </a:xfrm>
        </p:spPr>
        <p:txBody>
          <a:bodyPr/>
          <a:lstStyle/>
          <a:p>
            <a:pPr eaLnBrk="1" hangingPunct="1"/>
            <a:r>
              <a:rPr lang="en-US" smtClean="0"/>
              <a:t>Virtual Memory (Cont.)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82388" cy="6040438"/>
          </a:xfrm>
        </p:spPr>
        <p:txBody>
          <a:bodyPr/>
          <a:lstStyle/>
          <a:p>
            <a:r>
              <a:rPr lang="en-US" smtClean="0"/>
              <a:t>On executing a new program, the process is given a new, completely empty virtual-address space; the program-loading routines populate the address space with virtual-memory regions.</a:t>
            </a:r>
          </a:p>
          <a:p>
            <a:endParaRPr lang="en-US" smtClean="0"/>
          </a:p>
          <a:p>
            <a:r>
              <a:rPr lang="en-US" smtClean="0"/>
              <a:t>Creating a new process with </a:t>
            </a:r>
            <a:r>
              <a:rPr lang="en-US" smtClean="0">
                <a:latin typeface="Courier New" charset="0"/>
                <a:cs typeface="Courier New" charset="0"/>
              </a:rPr>
              <a:t>fork </a:t>
            </a:r>
            <a:r>
              <a:rPr lang="en-US" smtClean="0"/>
              <a:t>involves creating a complete copy of the existing process’s virtual address space.</a:t>
            </a:r>
          </a:p>
          <a:p>
            <a:pPr lvl="1"/>
            <a:r>
              <a:rPr lang="en-US" smtClean="0"/>
              <a:t>The kernel copies the parent process’s VMA descriptors, then creates a new set of page tables for the child.</a:t>
            </a:r>
          </a:p>
          <a:p>
            <a:pPr lvl="1"/>
            <a:r>
              <a:rPr lang="en-US" smtClean="0"/>
              <a:t>The parent’s page tables are copied directly into the child’s, with the reference count of each page covered being incremented.</a:t>
            </a:r>
          </a:p>
          <a:p>
            <a:pPr lvl="1"/>
            <a:r>
              <a:rPr lang="en-US" smtClean="0"/>
              <a:t>After the fork, the parent and child share the same physical pages of memory in their address spaces.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9075" y="369888"/>
            <a:ext cx="11541125" cy="768350"/>
          </a:xfrm>
        </p:spPr>
        <p:txBody>
          <a:bodyPr/>
          <a:lstStyle/>
          <a:p>
            <a:pPr eaLnBrk="1" hangingPunct="1"/>
            <a:r>
              <a:rPr lang="en-US" smtClean="0"/>
              <a:t>Virtual Memory (Cont.)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99850" cy="6040438"/>
          </a:xfrm>
        </p:spPr>
        <p:txBody>
          <a:bodyPr/>
          <a:lstStyle/>
          <a:p>
            <a:r>
              <a:rPr lang="en-US" smtClean="0"/>
              <a:t>The VM paging system relocates pages of memory from physical memory out to disk when the memory is needed for something else.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The VM paging system can be divided into two sections:</a:t>
            </a:r>
          </a:p>
          <a:p>
            <a:pPr lvl="1"/>
            <a:r>
              <a:rPr lang="en-US" smtClean="0"/>
              <a:t>The pageout-policy algorithm decides which pages to write out to disk, and when</a:t>
            </a:r>
          </a:p>
          <a:p>
            <a:pPr lvl="1"/>
            <a:r>
              <a:rPr lang="en-US" smtClean="0"/>
              <a:t>The paging mechanism actually carries out the transfer, and pages data back into physical memory as needed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Virtual Memory (Cont)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99850" cy="6040438"/>
          </a:xfrm>
        </p:spPr>
        <p:txBody>
          <a:bodyPr/>
          <a:lstStyle/>
          <a:p>
            <a:r>
              <a:rPr lang="en-US" smtClean="0"/>
              <a:t>The Linux kernel reserves a constant, architecture-dependent region of the virtual address space of every process for its own internal use</a:t>
            </a:r>
            <a:br>
              <a:rPr lang="en-US" smtClean="0"/>
            </a:br>
            <a:r>
              <a:rPr lang="en-US" smtClean="0"/>
              <a:t>.</a:t>
            </a:r>
          </a:p>
          <a:p>
            <a:r>
              <a:rPr lang="en-US" smtClean="0"/>
              <a:t>This kernel virtual-memory area contains two regions:</a:t>
            </a:r>
          </a:p>
          <a:p>
            <a:pPr lvl="1"/>
            <a:r>
              <a:rPr lang="en-US" smtClean="0"/>
              <a:t>A static area that contains page table references to every available physical page of memory in the system, so that there is a simple translation from physical to virtual addresses when running kernel code.</a:t>
            </a:r>
          </a:p>
          <a:p>
            <a:pPr lvl="1"/>
            <a:r>
              <a:rPr lang="en-US" smtClean="0"/>
              <a:t>The reminder of the reserved section is not reserved for any specific purpose; its page-table entries can be modified to point to any other areas of memory.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525" y="0"/>
            <a:ext cx="11658600" cy="1125538"/>
          </a:xfrm>
        </p:spPr>
        <p:txBody>
          <a:bodyPr/>
          <a:lstStyle/>
          <a:p>
            <a:pPr eaLnBrk="1" hangingPunct="1"/>
            <a:r>
              <a:rPr lang="en-US" sz="4300" smtClean="0"/>
              <a:t>Executing and Loading User Programs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28425" cy="6040438"/>
          </a:xfrm>
        </p:spPr>
        <p:txBody>
          <a:bodyPr/>
          <a:lstStyle/>
          <a:p>
            <a:r>
              <a:rPr lang="en-US" smtClean="0"/>
              <a:t>Linux maintains a table of functions for loading programs; it gives each function the opportunity to try loading the given file when an exec system call is made.</a:t>
            </a:r>
          </a:p>
          <a:p>
            <a:endParaRPr lang="en-US" sz="1100" smtClean="0"/>
          </a:p>
          <a:p>
            <a:r>
              <a:rPr lang="en-US" smtClean="0"/>
              <a:t>The registration of multiple loader routines allows Linux to support both the ELF and </a:t>
            </a:r>
            <a:r>
              <a:rPr lang="en-US" b="1" smtClean="0">
                <a:solidFill>
                  <a:srgbClr val="3366FF"/>
                </a:solidFill>
              </a:rPr>
              <a:t>a.out </a:t>
            </a:r>
            <a:r>
              <a:rPr lang="en-US" smtClean="0"/>
              <a:t>binary formats.</a:t>
            </a:r>
          </a:p>
          <a:p>
            <a:endParaRPr lang="en-US" sz="1100" smtClean="0"/>
          </a:p>
          <a:p>
            <a:r>
              <a:rPr lang="en-US" smtClean="0"/>
              <a:t>Initially, binary-file pages are mapped into virtual memory</a:t>
            </a:r>
          </a:p>
          <a:p>
            <a:pPr lvl="1"/>
            <a:r>
              <a:rPr lang="en-US" smtClean="0"/>
              <a:t>Only when a program tries to access a given page will a page fault result in that page being loaded into physical memory.</a:t>
            </a:r>
          </a:p>
          <a:p>
            <a:pPr lvl="1"/>
            <a:endParaRPr lang="en-US" sz="1100" smtClean="0"/>
          </a:p>
          <a:p>
            <a:r>
              <a:rPr lang="en-US" smtClean="0"/>
              <a:t>An ELF-format binary file consists of a header followed by several page-aligned sections</a:t>
            </a:r>
          </a:p>
          <a:p>
            <a:pPr lvl="1"/>
            <a:r>
              <a:rPr lang="en-US" smtClean="0"/>
              <a:t>The ELF loader works by reading the header and mapping the sections of the file into separate regions of virtual memory.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813" y="369888"/>
            <a:ext cx="11863387" cy="768350"/>
          </a:xfrm>
        </p:spPr>
        <p:txBody>
          <a:bodyPr/>
          <a:lstStyle/>
          <a:p>
            <a:pPr eaLnBrk="1" hangingPunct="1"/>
            <a:r>
              <a:rPr lang="en-US" smtClean="0"/>
              <a:t>Memory Layout for </a:t>
            </a:r>
            <a:r>
              <a:rPr lang="en-US" b="0" smtClean="0"/>
              <a:t>ELF</a:t>
            </a:r>
            <a:r>
              <a:rPr lang="en-US" smtClean="0"/>
              <a:t> Programs</a:t>
            </a:r>
          </a:p>
        </p:txBody>
      </p:sp>
      <p:pic>
        <p:nvPicPr>
          <p:cNvPr id="4813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00" y="1633538"/>
            <a:ext cx="9302750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2850" y="369888"/>
            <a:ext cx="11817350" cy="768350"/>
          </a:xfrm>
        </p:spPr>
        <p:txBody>
          <a:bodyPr/>
          <a:lstStyle/>
          <a:p>
            <a:pPr eaLnBrk="1" hangingPunct="1"/>
            <a:r>
              <a:rPr lang="en-US" smtClean="0"/>
              <a:t>Static and Dynamic Linking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71288" cy="6040438"/>
          </a:xfrm>
        </p:spPr>
        <p:txBody>
          <a:bodyPr/>
          <a:lstStyle/>
          <a:p>
            <a:r>
              <a:rPr lang="en-US" smtClean="0"/>
              <a:t>A program whose necessary library functions are embedded directly in the program’s executable binary file is </a:t>
            </a:r>
            <a:r>
              <a:rPr lang="en-US" i="1" smtClean="0"/>
              <a:t>statically</a:t>
            </a:r>
            <a:r>
              <a:rPr lang="en-US" smtClean="0"/>
              <a:t> linked to its libraries.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The main disadvantage of static linkage is that every program generated must contain copies of exactly the same common system library functions.</a:t>
            </a:r>
            <a:br>
              <a:rPr lang="en-US" smtClean="0"/>
            </a:br>
            <a:endParaRPr lang="en-US" smtClean="0"/>
          </a:p>
          <a:p>
            <a:r>
              <a:rPr lang="en-US" i="1" smtClean="0"/>
              <a:t>Dynamic</a:t>
            </a:r>
            <a:r>
              <a:rPr lang="en-US" smtClean="0"/>
              <a:t> linking is more efficient in terms of both physical memory and disk-space usage because it loads the system libraries into memory only once.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 Systems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14138" cy="6832600"/>
          </a:xfrm>
        </p:spPr>
        <p:txBody>
          <a:bodyPr/>
          <a:lstStyle/>
          <a:p>
            <a:r>
              <a:rPr lang="en-US" smtClean="0"/>
              <a:t>To the user, Linux’s file system appears as a hierarchical directory tree obeying UNIX semantics.</a:t>
            </a:r>
          </a:p>
          <a:p>
            <a:endParaRPr lang="en-US" smtClean="0"/>
          </a:p>
          <a:p>
            <a:r>
              <a:rPr lang="en-US" smtClean="0"/>
              <a:t>Internally, the kernel hides implementation details and manages the multiple different file systems via an abstraction layer, that is, the </a:t>
            </a:r>
            <a:r>
              <a:rPr lang="en-US" i="1" smtClean="0"/>
              <a:t>virtual file system (VFS).</a:t>
            </a:r>
          </a:p>
          <a:p>
            <a:endParaRPr lang="en-US" smtClean="0"/>
          </a:p>
          <a:p>
            <a:r>
              <a:rPr lang="en-US" smtClean="0"/>
              <a:t>The Linux VFS is designed around object-oriented principles and is composed of two components:</a:t>
            </a:r>
          </a:p>
          <a:p>
            <a:pPr lvl="1"/>
            <a:r>
              <a:rPr lang="en-US" smtClean="0"/>
              <a:t>A set of definitions that define what a file object is allowed to look like</a:t>
            </a:r>
          </a:p>
          <a:p>
            <a:pPr lvl="2"/>
            <a:r>
              <a:rPr lang="en-US" smtClean="0"/>
              <a:t>The </a:t>
            </a:r>
            <a:r>
              <a:rPr lang="en-US" i="1" smtClean="0"/>
              <a:t>inode-object</a:t>
            </a:r>
            <a:r>
              <a:rPr lang="en-US" smtClean="0"/>
              <a:t> and the </a:t>
            </a:r>
            <a:r>
              <a:rPr lang="en-US" i="1" smtClean="0"/>
              <a:t>file-object</a:t>
            </a:r>
            <a:r>
              <a:rPr lang="en-US" smtClean="0"/>
              <a:t> structures represent individual files</a:t>
            </a:r>
          </a:p>
          <a:p>
            <a:pPr lvl="2"/>
            <a:r>
              <a:rPr lang="en-US" smtClean="0"/>
              <a:t>the </a:t>
            </a:r>
            <a:r>
              <a:rPr lang="en-US" i="1" smtClean="0"/>
              <a:t>file system</a:t>
            </a:r>
            <a:r>
              <a:rPr lang="en-US" smtClean="0"/>
              <a:t> </a:t>
            </a:r>
            <a:r>
              <a:rPr lang="en-US" i="1" smtClean="0"/>
              <a:t>object</a:t>
            </a:r>
            <a:r>
              <a:rPr lang="en-US" smtClean="0"/>
              <a:t> represents an entire file system</a:t>
            </a:r>
          </a:p>
          <a:p>
            <a:pPr lvl="1"/>
            <a:r>
              <a:rPr lang="en-US" smtClean="0"/>
              <a:t>A layer of software to manipulate those objects.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Linux Ext2fs File System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1714500"/>
            <a:ext cx="11398250" cy="6786563"/>
          </a:xfrm>
          <a:noFill/>
        </p:spPr>
        <p:txBody>
          <a:bodyPr/>
          <a:lstStyle/>
          <a:p>
            <a:r>
              <a:rPr lang="en-US" smtClean="0"/>
              <a:t>Ext2fs uses a mechanism similar to that of BSD Fast File System (ffs) for locating data blocks belonging to a specific file</a:t>
            </a:r>
          </a:p>
          <a:p>
            <a:endParaRPr lang="en-US" smtClean="0"/>
          </a:p>
          <a:p>
            <a:r>
              <a:rPr lang="en-US" smtClean="0"/>
              <a:t>The main differences between ext2fs and ffs concern their disk allocation policies</a:t>
            </a:r>
          </a:p>
          <a:p>
            <a:pPr lvl="1"/>
            <a:r>
              <a:rPr lang="en-US" smtClean="0"/>
              <a:t>In ffs, the disk is allocated to files in blocks of 8Kb, with blocks being subdivided into fragments of 1Kb to store small files or partially filled blocks at the end of a file</a:t>
            </a:r>
          </a:p>
          <a:p>
            <a:pPr lvl="1"/>
            <a:r>
              <a:rPr lang="en-US" smtClean="0"/>
              <a:t>Ext2fs does not use fragments; it performs its allocations in smaller units  </a:t>
            </a:r>
          </a:p>
          <a:p>
            <a:pPr lvl="2"/>
            <a:r>
              <a:rPr lang="en-US" smtClean="0"/>
              <a:t>The default block size on ext2fs is 1Kb, although 2Kb and 4Kb blocks are also supported</a:t>
            </a:r>
          </a:p>
          <a:p>
            <a:pPr lvl="1"/>
            <a:r>
              <a:rPr lang="en-US" smtClean="0"/>
              <a:t>Ext2fs uses allocation policies designed to place logically adjacent blocks of a file into physically adjacent blocks on disk, so that it can submit an I/O request for several disk blocks as a single operation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14450" y="369888"/>
            <a:ext cx="11715750" cy="768350"/>
          </a:xfrm>
        </p:spPr>
        <p:txBody>
          <a:bodyPr/>
          <a:lstStyle/>
          <a:p>
            <a:pPr eaLnBrk="1" hangingPunct="1"/>
            <a:r>
              <a:rPr lang="en-US" smtClean="0"/>
              <a:t>Ext2fs Block-Allocation Policies</a:t>
            </a:r>
          </a:p>
        </p:txBody>
      </p:sp>
      <p:pic>
        <p:nvPicPr>
          <p:cNvPr id="5222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1465263"/>
            <a:ext cx="10739437" cy="715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Linux Kernel</a:t>
            </a:r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41425" y="1649413"/>
            <a:ext cx="11541125" cy="629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Version 0.01 (May 1991) had no networking, ran only on 80386-compatible Intel processors and on PC hardware, had extremely limited device-drive support, and supported only the Minix file system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Linux 1.0 (March 1994) included these new features: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Support for UNIX’s standard TCP/IP networking protocols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BSD-compatible socket interface for networking programming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Device-driver support for running IP over an Ethernet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Enhanced file system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Support for a range of SCSI controllers for </a:t>
            </a:r>
            <a:br>
              <a:rPr lang="en-US" smtClean="0"/>
            </a:br>
            <a:r>
              <a:rPr lang="en-US" smtClean="0"/>
              <a:t>high-performance disk access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Extra hardware support</a:t>
            </a:r>
          </a:p>
          <a:p>
            <a:pPr lvl="1"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Version 1.2 (March 1995) was the final PC-only Linux kernel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9763" y="369888"/>
            <a:ext cx="11120437" cy="768350"/>
          </a:xfrm>
        </p:spPr>
        <p:txBody>
          <a:bodyPr/>
          <a:lstStyle/>
          <a:p>
            <a:pPr eaLnBrk="1" hangingPunct="1"/>
            <a:r>
              <a:rPr lang="en-US" smtClean="0"/>
              <a:t>The Linux Proc File System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28425" cy="6040438"/>
          </a:xfrm>
        </p:spPr>
        <p:txBody>
          <a:bodyPr/>
          <a:lstStyle/>
          <a:p>
            <a:r>
              <a:rPr lang="en-US" smtClean="0"/>
              <a:t>The </a:t>
            </a:r>
            <a:r>
              <a:rPr lang="en-US" b="1" smtClean="0">
                <a:solidFill>
                  <a:srgbClr val="3366FF"/>
                </a:solidFill>
              </a:rPr>
              <a:t>proc file system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does not store data, rather, its contents are computed on demand according to user file I/O requests.</a:t>
            </a:r>
          </a:p>
          <a:p>
            <a:endParaRPr lang="en-US" smtClean="0"/>
          </a:p>
          <a:p>
            <a:r>
              <a:rPr lang="en-US" b="1" smtClean="0"/>
              <a:t>proc</a:t>
            </a:r>
            <a:r>
              <a:rPr lang="en-US" smtClean="0"/>
              <a:t> must implement a directory structure, and the file contents within; it must then define a unique and persistent inode number for each directory and files it contains</a:t>
            </a:r>
          </a:p>
          <a:p>
            <a:pPr lvl="1"/>
            <a:r>
              <a:rPr lang="en-US" smtClean="0"/>
              <a:t>It uses this inode number to identify just what operation is required when a user tries to read from a particular file inode or perform a lookup in a particular directory inode.</a:t>
            </a:r>
          </a:p>
          <a:p>
            <a:pPr lvl="1"/>
            <a:r>
              <a:rPr lang="en-US" smtClean="0"/>
              <a:t>When data is read from one of these files, </a:t>
            </a:r>
            <a:r>
              <a:rPr lang="en-US" b="1" smtClean="0"/>
              <a:t>proc</a:t>
            </a:r>
            <a:r>
              <a:rPr lang="en-US" smtClean="0"/>
              <a:t> collects the appropriate information, formats it into text form and places it into the requesting process’s read buffer.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Input and Output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42713" cy="6534150"/>
          </a:xfrm>
        </p:spPr>
        <p:txBody>
          <a:bodyPr/>
          <a:lstStyle/>
          <a:p>
            <a:r>
              <a:rPr lang="en-US" smtClean="0"/>
              <a:t>The Linux device-oriented file system accesses disk storage through two caches:</a:t>
            </a:r>
          </a:p>
          <a:p>
            <a:pPr lvl="1"/>
            <a:r>
              <a:rPr lang="en-US" smtClean="0"/>
              <a:t>Data is cached in the page cache, which is unified with the virtual memory system</a:t>
            </a:r>
          </a:p>
          <a:p>
            <a:pPr lvl="1"/>
            <a:r>
              <a:rPr lang="en-US" smtClean="0"/>
              <a:t>Metadata is cached in the buffer cache, a separate cache indexed by the physical disk block</a:t>
            </a:r>
          </a:p>
          <a:p>
            <a:pPr lvl="1"/>
            <a:endParaRPr lang="en-US" smtClean="0"/>
          </a:p>
          <a:p>
            <a:r>
              <a:rPr lang="en-US" smtClean="0"/>
              <a:t>Linux splits all devices into three classes:</a:t>
            </a:r>
          </a:p>
          <a:p>
            <a:pPr lvl="1"/>
            <a:r>
              <a:rPr lang="en-US" i="1" smtClean="0"/>
              <a:t>block devices</a:t>
            </a:r>
            <a:r>
              <a:rPr lang="en-US" smtClean="0"/>
              <a:t> allow random access to completely independent, fixed size blocks of data</a:t>
            </a:r>
          </a:p>
          <a:p>
            <a:pPr lvl="1"/>
            <a:r>
              <a:rPr lang="en-US" i="1" smtClean="0"/>
              <a:t>character devices</a:t>
            </a:r>
            <a:r>
              <a:rPr lang="en-US" smtClean="0"/>
              <a:t> include most other devices; they don’t need to support the functionality of regular files</a:t>
            </a:r>
          </a:p>
          <a:p>
            <a:pPr lvl="1"/>
            <a:r>
              <a:rPr lang="en-US" i="1" smtClean="0"/>
              <a:t>network devices</a:t>
            </a:r>
            <a:r>
              <a:rPr lang="en-US" smtClean="0"/>
              <a:t> are interfaced via the kernel’s networking subsystem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71588" y="369888"/>
            <a:ext cx="11758612" cy="768350"/>
          </a:xfrm>
        </p:spPr>
        <p:txBody>
          <a:bodyPr/>
          <a:lstStyle/>
          <a:p>
            <a:pPr eaLnBrk="1" hangingPunct="1"/>
            <a:r>
              <a:rPr lang="en-US" smtClean="0"/>
              <a:t>Device-Driver Block Structure</a:t>
            </a:r>
          </a:p>
        </p:txBody>
      </p:sp>
      <p:pic>
        <p:nvPicPr>
          <p:cNvPr id="55299" name="Picture 10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2538" y="1858963"/>
            <a:ext cx="11890375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Block Devices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53813" cy="6040438"/>
          </a:xfrm>
        </p:spPr>
        <p:txBody>
          <a:bodyPr/>
          <a:lstStyle/>
          <a:p>
            <a:r>
              <a:rPr lang="en-US" smtClean="0"/>
              <a:t>Provide the main interface to all disk devices in a system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The </a:t>
            </a:r>
            <a:r>
              <a:rPr lang="en-US" i="1" smtClean="0"/>
              <a:t>block buffer</a:t>
            </a:r>
            <a:r>
              <a:rPr lang="en-US" smtClean="0"/>
              <a:t> cache serves two main purposes:</a:t>
            </a:r>
          </a:p>
          <a:p>
            <a:pPr lvl="1"/>
            <a:r>
              <a:rPr lang="en-US" smtClean="0"/>
              <a:t>it acts as a pool of buffers for active I/O</a:t>
            </a:r>
          </a:p>
          <a:p>
            <a:pPr lvl="1"/>
            <a:r>
              <a:rPr lang="en-US" smtClean="0"/>
              <a:t>it serves as a cache for completed I/O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The </a:t>
            </a:r>
            <a:r>
              <a:rPr lang="en-US" i="1" smtClean="0"/>
              <a:t>request manager</a:t>
            </a:r>
            <a:r>
              <a:rPr lang="en-US" smtClean="0"/>
              <a:t> manages the reading and writing of buffer contents to and from a block device driver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Character Devices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68100" cy="6040438"/>
          </a:xfrm>
        </p:spPr>
        <p:txBody>
          <a:bodyPr/>
          <a:lstStyle/>
          <a:p>
            <a:r>
              <a:rPr lang="en-US" smtClean="0"/>
              <a:t>A device driver which does not offer random access to fixed blocks of data.</a:t>
            </a:r>
          </a:p>
          <a:p>
            <a:endParaRPr lang="en-US" smtClean="0"/>
          </a:p>
          <a:p>
            <a:r>
              <a:rPr lang="en-US" smtClean="0"/>
              <a:t>A character device driver must register a set of functions which implement the driver’s various file I/O operations.</a:t>
            </a:r>
          </a:p>
          <a:p>
            <a:endParaRPr lang="en-US" smtClean="0"/>
          </a:p>
          <a:p>
            <a:r>
              <a:rPr lang="en-US" smtClean="0"/>
              <a:t>The kernel performs almost no preprocessing of a file read or write request to a character device, but simply passes on the request to the device.</a:t>
            </a:r>
          </a:p>
          <a:p>
            <a:endParaRPr lang="en-US" smtClean="0"/>
          </a:p>
          <a:p>
            <a:r>
              <a:rPr lang="en-US" smtClean="0"/>
              <a:t>The main exception to this rule is the special subset of character device drivers which implement terminal devices, for which the kernel maintains a standard interface.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9075" y="369888"/>
            <a:ext cx="11541125" cy="768350"/>
          </a:xfrm>
        </p:spPr>
        <p:txBody>
          <a:bodyPr/>
          <a:lstStyle/>
          <a:p>
            <a:pPr eaLnBrk="1" hangingPunct="1"/>
            <a:r>
              <a:rPr lang="en-US" smtClean="0"/>
              <a:t>Interprocess Communication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85575" cy="6040438"/>
          </a:xfrm>
        </p:spPr>
        <p:txBody>
          <a:bodyPr/>
          <a:lstStyle/>
          <a:p>
            <a:r>
              <a:rPr lang="en-US" smtClean="0"/>
              <a:t>Like UNIX, Linux informs processes that an event has occurred via signals</a:t>
            </a:r>
          </a:p>
          <a:p>
            <a:endParaRPr lang="en-US" smtClean="0"/>
          </a:p>
          <a:p>
            <a:r>
              <a:rPr lang="en-US" smtClean="0"/>
              <a:t>There is a limited number of signals, and they cannot carry information:  Only the fact that a signal occurred is available to a process.</a:t>
            </a:r>
          </a:p>
          <a:p>
            <a:endParaRPr lang="en-US" smtClean="0"/>
          </a:p>
          <a:p>
            <a:r>
              <a:rPr lang="en-US" smtClean="0"/>
              <a:t>The Linux kernel does not use signals to communicate with processes with are running in kernel mode, rather, communication within the kernel is accomplished via scheduling states and </a:t>
            </a:r>
            <a:r>
              <a:rPr lang="en-US" b="1" smtClean="0"/>
              <a:t>wait.queue</a:t>
            </a:r>
            <a:r>
              <a:rPr lang="en-US" smtClean="0"/>
              <a:t> structures.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0" y="369888"/>
            <a:ext cx="11569700" cy="768350"/>
          </a:xfrm>
        </p:spPr>
        <p:txBody>
          <a:bodyPr/>
          <a:lstStyle/>
          <a:p>
            <a:pPr eaLnBrk="1" hangingPunct="1"/>
            <a:r>
              <a:rPr lang="en-US" smtClean="0"/>
              <a:t>Passing Data Between Processes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53813" cy="6040438"/>
          </a:xfrm>
        </p:spPr>
        <p:txBody>
          <a:bodyPr/>
          <a:lstStyle/>
          <a:p>
            <a:r>
              <a:rPr lang="en-US" smtClean="0"/>
              <a:t>The pipe mechanism allows a child process to inherit a communication channel to its parent, data written to one end of the pipe can be read a the other.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Shared memory offers an extremely fast way of communicating; any data written by one process to a shared memory region can be read immediately by any other process that has mapped that region into its address space.</a:t>
            </a:r>
          </a:p>
          <a:p>
            <a:endParaRPr lang="en-US" smtClean="0"/>
          </a:p>
          <a:p>
            <a:r>
              <a:rPr lang="en-US" smtClean="0"/>
              <a:t>To obtain synchronization, however, shared memory must be used in conjunction with another Interprocess-communication mechanism.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4275" y="369888"/>
            <a:ext cx="11845925" cy="768350"/>
          </a:xfrm>
        </p:spPr>
        <p:txBody>
          <a:bodyPr/>
          <a:lstStyle/>
          <a:p>
            <a:pPr eaLnBrk="1" hangingPunct="1"/>
            <a:r>
              <a:rPr lang="en-US" smtClean="0"/>
              <a:t>Shared Memory Object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99850" cy="6040438"/>
          </a:xfrm>
        </p:spPr>
        <p:txBody>
          <a:bodyPr/>
          <a:lstStyle/>
          <a:p>
            <a:r>
              <a:rPr lang="en-US" smtClean="0"/>
              <a:t>The shared-memory object acts as a backing store for shared-memory regions in the same way as a file can act as backing store for a memory-mapped memory region.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Shared-memory mappings direct page faults to map in pages from a persistent shared-memory object.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Shared-memory objects remember their contents even if no processes are currently mapping them into virtual memory.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69988" y="369888"/>
            <a:ext cx="11860212" cy="768350"/>
          </a:xfrm>
        </p:spPr>
        <p:txBody>
          <a:bodyPr/>
          <a:lstStyle/>
          <a:p>
            <a:pPr eaLnBrk="1" hangingPunct="1"/>
            <a:r>
              <a:rPr lang="en-US" smtClean="0"/>
              <a:t>Network Structure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366500" cy="6040438"/>
          </a:xfrm>
        </p:spPr>
        <p:txBody>
          <a:bodyPr/>
          <a:lstStyle/>
          <a:p>
            <a:r>
              <a:rPr lang="en-US" smtClean="0"/>
              <a:t>Networking is a key area of functionality for Linux.</a:t>
            </a:r>
          </a:p>
          <a:p>
            <a:pPr lvl="1"/>
            <a:r>
              <a:rPr lang="en-US" smtClean="0"/>
              <a:t>It supports the standard Internet protocols for UNIX to UNIX communications</a:t>
            </a:r>
          </a:p>
          <a:p>
            <a:pPr lvl="1"/>
            <a:r>
              <a:rPr lang="en-US" smtClean="0"/>
              <a:t>It also implements protocols native to nonUNIX operating systems, in particular, protocols used on PC networks, such as Appletalk and IPX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Internally, networking in the Linux kernel is implemented by three layers of software:</a:t>
            </a:r>
          </a:p>
          <a:p>
            <a:pPr lvl="1"/>
            <a:r>
              <a:rPr lang="en-US" smtClean="0"/>
              <a:t>The socket interface</a:t>
            </a:r>
          </a:p>
          <a:p>
            <a:pPr lvl="1"/>
            <a:r>
              <a:rPr lang="en-US" smtClean="0"/>
              <a:t>Protocol drivers</a:t>
            </a:r>
          </a:p>
          <a:p>
            <a:pPr lvl="1"/>
            <a:r>
              <a:rPr lang="en-US" smtClean="0"/>
              <a:t>Network device drivers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14450" y="369888"/>
            <a:ext cx="11715750" cy="768350"/>
          </a:xfrm>
        </p:spPr>
        <p:txBody>
          <a:bodyPr/>
          <a:lstStyle/>
          <a:p>
            <a:pPr eaLnBrk="1" hangingPunct="1"/>
            <a:r>
              <a:rPr lang="en-US" smtClean="0"/>
              <a:t>Network Structure (Cont.)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82388" cy="6040438"/>
          </a:xfrm>
        </p:spPr>
        <p:txBody>
          <a:bodyPr/>
          <a:lstStyle/>
          <a:p>
            <a:r>
              <a:rPr lang="en-US" smtClean="0"/>
              <a:t>The most important set of protocols in the Linux networking system is the internet protocol suite</a:t>
            </a:r>
          </a:p>
          <a:p>
            <a:pPr lvl="1"/>
            <a:r>
              <a:rPr lang="en-US" smtClean="0"/>
              <a:t>It implements routing between different hosts anywhere on the network</a:t>
            </a:r>
          </a:p>
          <a:p>
            <a:pPr lvl="1"/>
            <a:r>
              <a:rPr lang="en-US" smtClean="0"/>
              <a:t>On top of the routing protocol are built the UDP, TCP and ICMP protocols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Linux 2.0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1714500"/>
            <a:ext cx="11550650" cy="6508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Released in June 1996,  2.0 added two major new capabilities: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Support for multiple architectures, including a fully 64-bit native Alpha port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Support for multiprocessor architectures</a:t>
            </a:r>
          </a:p>
          <a:p>
            <a:pPr>
              <a:lnSpc>
                <a:spcPct val="90000"/>
              </a:lnSpc>
            </a:pPr>
            <a:r>
              <a:rPr lang="en-US" smtClean="0"/>
              <a:t>Other new features included: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Improved memory-management code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Improved TCP/IP performance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Support for internal kernel threads, for handling dependencies between loadable modules, and for automatic loading of modules on demand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Standardized configuration interface</a:t>
            </a:r>
          </a:p>
          <a:p>
            <a:pPr>
              <a:lnSpc>
                <a:spcPct val="90000"/>
              </a:lnSpc>
            </a:pPr>
            <a:r>
              <a:rPr lang="en-US" smtClean="0"/>
              <a:t>Available for Motorola 68000-series processors, Sun Sparc systems, and for PC and PowerMac systems</a:t>
            </a:r>
          </a:p>
          <a:p>
            <a:pPr>
              <a:lnSpc>
                <a:spcPct val="90000"/>
              </a:lnSpc>
            </a:pPr>
            <a:r>
              <a:rPr lang="en-US" smtClean="0"/>
              <a:t>2.4 and 2.6 increased SMP support, added journaling file system, preemptive kernel, 64-bit memory support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53813" cy="6040438"/>
          </a:xfrm>
        </p:spPr>
        <p:txBody>
          <a:bodyPr/>
          <a:lstStyle/>
          <a:p>
            <a:r>
              <a:rPr lang="en-US" smtClean="0"/>
              <a:t>The </a:t>
            </a:r>
            <a:r>
              <a:rPr lang="en-US" i="1" smtClean="0"/>
              <a:t>pluggable authentication modules (PAM)</a:t>
            </a:r>
            <a:r>
              <a:rPr lang="en-US" smtClean="0"/>
              <a:t> system is available under Linux.</a:t>
            </a:r>
          </a:p>
          <a:p>
            <a:endParaRPr lang="en-US" smtClean="0"/>
          </a:p>
          <a:p>
            <a:r>
              <a:rPr lang="en-US" smtClean="0"/>
              <a:t>PAM is based on a shared library that can be used by any system component that needs to authenticate users.</a:t>
            </a:r>
          </a:p>
          <a:p>
            <a:endParaRPr lang="en-US" smtClean="0"/>
          </a:p>
          <a:p>
            <a:r>
              <a:rPr lang="en-US" smtClean="0"/>
              <a:t>Access control under UNIX systems, including Linux, is performed through the use of unique numeric identifiers (</a:t>
            </a:r>
            <a:r>
              <a:rPr lang="en-US" b="1" smtClean="0"/>
              <a:t>uid</a:t>
            </a:r>
            <a:r>
              <a:rPr lang="en-US" smtClean="0"/>
              <a:t> and </a:t>
            </a:r>
            <a:r>
              <a:rPr lang="en-US" b="1" smtClean="0"/>
              <a:t>gid</a:t>
            </a:r>
            <a:r>
              <a:rPr lang="en-US" smtClean="0"/>
              <a:t>).</a:t>
            </a:r>
          </a:p>
          <a:p>
            <a:endParaRPr lang="en-US" smtClean="0"/>
          </a:p>
          <a:p>
            <a:r>
              <a:rPr lang="en-US" smtClean="0"/>
              <a:t>Access control is performed by assigning objects a </a:t>
            </a:r>
            <a:r>
              <a:rPr lang="en-US" i="1" smtClean="0"/>
              <a:t>protections mask</a:t>
            </a:r>
            <a:r>
              <a:rPr lang="en-US" smtClean="0"/>
              <a:t>, which specifies which access modes—read, write, or execute—are to be granted to processes with owner, group, or world access.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(Cont.)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68100" cy="6040438"/>
          </a:xfrm>
        </p:spPr>
        <p:txBody>
          <a:bodyPr/>
          <a:lstStyle/>
          <a:p>
            <a:r>
              <a:rPr lang="en-US" smtClean="0"/>
              <a:t>Linux augments the standard UNIX </a:t>
            </a:r>
            <a:r>
              <a:rPr lang="en-US" b="1" smtClean="0">
                <a:solidFill>
                  <a:srgbClr val="3366FF"/>
                </a:solidFill>
              </a:rPr>
              <a:t>setuid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mechanism in two ways:</a:t>
            </a:r>
          </a:p>
          <a:p>
            <a:pPr lvl="1"/>
            <a:r>
              <a:rPr lang="en-US" smtClean="0"/>
              <a:t>It implements the POSIX specification’s saved </a:t>
            </a:r>
            <a:r>
              <a:rPr lang="en-US" i="1" smtClean="0"/>
              <a:t>user-id</a:t>
            </a:r>
            <a:r>
              <a:rPr lang="en-US" smtClean="0"/>
              <a:t> mechanism, which allows a process to repeatedly drop and reacquire its effective uid.</a:t>
            </a:r>
          </a:p>
          <a:p>
            <a:pPr lvl="1"/>
            <a:r>
              <a:rPr lang="en-US" smtClean="0"/>
              <a:t>It has added a process characteristic that grants just a subset of the rights of the effective uid.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Linux provides another mechanism that allows a client to selectively pass access to a single file to some server process without granting it any other privileges.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863"/>
          </a:xfrm>
        </p:spPr>
        <p:txBody>
          <a:bodyPr/>
          <a:lstStyle/>
          <a:p>
            <a:pPr eaLnBrk="1" hangingPunct="1"/>
            <a:r>
              <a:rPr lang="en-US" smtClean="0"/>
              <a:t>End of Chapter 21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Linux System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1714500"/>
            <a:ext cx="11026775" cy="6586538"/>
          </a:xfrm>
        </p:spPr>
        <p:txBody>
          <a:bodyPr/>
          <a:lstStyle/>
          <a:p>
            <a:r>
              <a:rPr lang="en-US" smtClean="0"/>
              <a:t>Linux uses many tools developed as part of Berkeley’s BSD operating system, MIT’s X  Window System, and the Free Software Foundation's GNU project</a:t>
            </a:r>
          </a:p>
          <a:p>
            <a:endParaRPr lang="en-US" smtClean="0"/>
          </a:p>
          <a:p>
            <a:r>
              <a:rPr lang="en-US" smtClean="0"/>
              <a:t>The min system libraries were started by the GNU project, with improvements provided by the Linux community</a:t>
            </a:r>
          </a:p>
          <a:p>
            <a:endParaRPr lang="en-US" smtClean="0"/>
          </a:p>
          <a:p>
            <a:r>
              <a:rPr lang="en-US" smtClean="0"/>
              <a:t>Linux networking-administration tools were derived from 4.3BSD code; recent BSD derivatives such as Free BSD have borrowed code from Linux in return</a:t>
            </a:r>
          </a:p>
          <a:p>
            <a:endParaRPr lang="en-US" smtClean="0"/>
          </a:p>
          <a:p>
            <a:r>
              <a:rPr lang="en-US" smtClean="0"/>
              <a:t>The Linux system is maintained by a loose network of developers collaborating over the Internet, with a small number of public ftp sites acting as de facto standard repositories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Linux Distributions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1714500"/>
            <a:ext cx="11026775" cy="6535738"/>
          </a:xfrm>
        </p:spPr>
        <p:txBody>
          <a:bodyPr/>
          <a:lstStyle/>
          <a:p>
            <a:r>
              <a:rPr lang="en-US" smtClean="0"/>
              <a:t>Standard, precompiled sets of packages, or </a:t>
            </a:r>
            <a:r>
              <a:rPr lang="en-US" b="1" smtClean="0">
                <a:solidFill>
                  <a:srgbClr val="3366FF"/>
                </a:solidFill>
              </a:rPr>
              <a:t>distributions</a:t>
            </a:r>
            <a:r>
              <a:rPr lang="en-US" smtClean="0"/>
              <a:t>, include the basic Linux system, system installation and management utilities, and ready-to-install packages of common UNIX tools</a:t>
            </a:r>
          </a:p>
          <a:p>
            <a:endParaRPr lang="en-US" smtClean="0"/>
          </a:p>
          <a:p>
            <a:r>
              <a:rPr lang="en-US" smtClean="0"/>
              <a:t>The first distributions managed these packages by simply providing a means of unpacking all the files into the appropriate places; modern distributions include advanced package management</a:t>
            </a:r>
          </a:p>
          <a:p>
            <a:endParaRPr lang="en-US" smtClean="0"/>
          </a:p>
          <a:p>
            <a:r>
              <a:rPr lang="en-US" smtClean="0"/>
              <a:t>Early distributions included SLS and Slackware 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Red Hat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and</a:t>
            </a:r>
            <a:r>
              <a:rPr lang="en-US" b="1" smtClean="0"/>
              <a:t> </a:t>
            </a:r>
            <a:r>
              <a:rPr lang="en-US" b="1" smtClean="0">
                <a:solidFill>
                  <a:srgbClr val="3366FF"/>
                </a:solidFill>
              </a:rPr>
              <a:t>Debian</a:t>
            </a:r>
            <a:r>
              <a:rPr lang="en-US" smtClean="0"/>
              <a:t> are popular distributions from commercial and noncommercial sources, respectively</a:t>
            </a:r>
          </a:p>
          <a:p>
            <a:pPr lvl="1"/>
            <a:endParaRPr lang="en-US" smtClean="0"/>
          </a:p>
          <a:p>
            <a:r>
              <a:rPr lang="en-US" smtClean="0"/>
              <a:t>The RPM Package file format permits compatibility among the various Linux distributions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Linux Licensing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1714500"/>
            <a:ext cx="11026775" cy="5976938"/>
          </a:xfrm>
        </p:spPr>
        <p:txBody>
          <a:bodyPr/>
          <a:lstStyle/>
          <a:p>
            <a:r>
              <a:rPr lang="en-US" smtClean="0"/>
              <a:t>The Linux kernel is distributed under the GNU General Public License (GPL), the terms of which are set out by the Free Software Foundation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Anyone using Linux, or creating their own derivative of Linux, may not make the derived product proprietary; software released under the GPL may not be redistributed as a binary-only product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2105</TotalTime>
  <Words>3822</Words>
  <Application>Microsoft Office PowerPoint</Application>
  <PresentationFormat>Custom</PresentationFormat>
  <Paragraphs>450</Paragraphs>
  <Slides>62</Slides>
  <Notes>62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Verdana</vt:lpstr>
      <vt:lpstr>ＭＳ Ｐゴシック</vt:lpstr>
      <vt:lpstr>Arial</vt:lpstr>
      <vt:lpstr>Helvetica</vt:lpstr>
      <vt:lpstr>Monotype Sorts</vt:lpstr>
      <vt:lpstr>Webdings</vt:lpstr>
      <vt:lpstr>Times New Roman</vt:lpstr>
      <vt:lpstr>Courier New</vt:lpstr>
      <vt:lpstr>os-8</vt:lpstr>
      <vt:lpstr>Microsoft Equation 3.0</vt:lpstr>
      <vt:lpstr>Chapter 21:  The Linux System</vt:lpstr>
      <vt:lpstr>Chapter 21:  The Linux System</vt:lpstr>
      <vt:lpstr>Objectives</vt:lpstr>
      <vt:lpstr>History</vt:lpstr>
      <vt:lpstr>The Linux Kernel</vt:lpstr>
      <vt:lpstr>Linux 2.0</vt:lpstr>
      <vt:lpstr>The Linux System</vt:lpstr>
      <vt:lpstr>Linux Distributions</vt:lpstr>
      <vt:lpstr>Linux Licensing</vt:lpstr>
      <vt:lpstr>Design Principles</vt:lpstr>
      <vt:lpstr>Components of a Linux System</vt:lpstr>
      <vt:lpstr>Components of a Linux System (Cont.)</vt:lpstr>
      <vt:lpstr>Components of a Linux System (Cont.)</vt:lpstr>
      <vt:lpstr>Kernel Modules</vt:lpstr>
      <vt:lpstr>Module Management</vt:lpstr>
      <vt:lpstr>Driver Registration</vt:lpstr>
      <vt:lpstr>Conflict Resolution</vt:lpstr>
      <vt:lpstr>Process Management</vt:lpstr>
      <vt:lpstr>Process Identity</vt:lpstr>
      <vt:lpstr>Process Environment</vt:lpstr>
      <vt:lpstr>Process Context</vt:lpstr>
      <vt:lpstr>Process Context (Cont.)</vt:lpstr>
      <vt:lpstr>Processes and Threads</vt:lpstr>
      <vt:lpstr>Scheduling</vt:lpstr>
      <vt:lpstr>Relationship Between Priorities and  Time-slice Length</vt:lpstr>
      <vt:lpstr>List of Tasks Indexed by Priority</vt:lpstr>
      <vt:lpstr>Kernel Synchronization</vt:lpstr>
      <vt:lpstr>Kernel Synchronization (Cont.)</vt:lpstr>
      <vt:lpstr>Kernel Synchronization (Cont.)</vt:lpstr>
      <vt:lpstr>Interrupt Protection Levels</vt:lpstr>
      <vt:lpstr>Process Scheduling</vt:lpstr>
      <vt:lpstr>Process Scheduling (Cont.)</vt:lpstr>
      <vt:lpstr>Symmetric Multiprocessing</vt:lpstr>
      <vt:lpstr>Memory Management</vt:lpstr>
      <vt:lpstr>Relationship of Zones and Physical Addresses on 80x86</vt:lpstr>
      <vt:lpstr>Splitting of Memory in a Buddy Heap</vt:lpstr>
      <vt:lpstr>Managing Physical Memory</vt:lpstr>
      <vt:lpstr>21.07</vt:lpstr>
      <vt:lpstr>Virtual Memory</vt:lpstr>
      <vt:lpstr>Virtual Memory (Cont.)</vt:lpstr>
      <vt:lpstr>Virtual Memory (Cont.)</vt:lpstr>
      <vt:lpstr>Virtual Memory (Cont.)</vt:lpstr>
      <vt:lpstr>Virtual Memory (Cont)</vt:lpstr>
      <vt:lpstr>Executing and Loading User Programs</vt:lpstr>
      <vt:lpstr>Memory Layout for ELF Programs</vt:lpstr>
      <vt:lpstr>Static and Dynamic Linking</vt:lpstr>
      <vt:lpstr>File Systems</vt:lpstr>
      <vt:lpstr>The Linux Ext2fs File System</vt:lpstr>
      <vt:lpstr>Ext2fs Block-Allocation Policies</vt:lpstr>
      <vt:lpstr>The Linux Proc File System</vt:lpstr>
      <vt:lpstr>Input and Output</vt:lpstr>
      <vt:lpstr>Device-Driver Block Structure</vt:lpstr>
      <vt:lpstr>Block Devices</vt:lpstr>
      <vt:lpstr>Character Devices</vt:lpstr>
      <vt:lpstr>Interprocess Communication</vt:lpstr>
      <vt:lpstr>Passing Data Between Processes</vt:lpstr>
      <vt:lpstr>Shared Memory Object</vt:lpstr>
      <vt:lpstr>Network Structure</vt:lpstr>
      <vt:lpstr>Network Structure (Cont.)</vt:lpstr>
      <vt:lpstr>Security</vt:lpstr>
      <vt:lpstr>Security (Cont.)</vt:lpstr>
      <vt:lpstr>End of Chapter 21</vt:lpstr>
    </vt:vector>
  </TitlesOfParts>
  <Company>Lucent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Marilyn Turnamian</dc:creator>
  <cp:lastModifiedBy>Silberschatz, Avi</cp:lastModifiedBy>
  <cp:revision>166</cp:revision>
  <cp:lastPrinted>2011-05-01T21:19:35Z</cp:lastPrinted>
  <dcterms:created xsi:type="dcterms:W3CDTF">1999-08-24T19:54:22Z</dcterms:created>
  <dcterms:modified xsi:type="dcterms:W3CDTF">2012-04-05T13:53:22Z</dcterms:modified>
</cp:coreProperties>
</file>